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1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0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04725D-E196-0CAE-5155-77F42A0512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A4B4B23-E13E-CE05-A9FD-CFA92D068E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0861FAF-DBD4-5D9D-76F8-C9AD966F9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4EFDC-9ACF-4CA0-B77B-A8FCC4037D6C}" type="datetimeFigureOut">
              <a:rPr lang="de-DE" smtClean="0"/>
              <a:t>09.09.25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6A02AFF-F756-96A8-618E-A2DE45C02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2607B69-A5CC-7847-DA7D-18ABD002A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D231-C617-4231-A1F3-CB41C7B51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147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B93994-F981-8FB6-3381-92F3104E5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A5B7EC1-B235-123D-A28E-1F53E7169F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7DD730-9489-0674-6573-CBFB5F335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4EFDC-9ACF-4CA0-B77B-A8FCC4037D6C}" type="datetimeFigureOut">
              <a:rPr lang="de-DE" smtClean="0"/>
              <a:t>09.09.25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E93742F-9442-2615-6F28-F1B95A08E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2F359E-980B-14F5-D3C4-A316F7542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D231-C617-4231-A1F3-CB41C7B51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8471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2718A14-DB00-44C1-CD06-DEB449350B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7C5E508-6316-D00C-07C9-CB164C9156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B251A00-045E-F530-BE5D-3D4E5FFC7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4EFDC-9ACF-4CA0-B77B-A8FCC4037D6C}" type="datetimeFigureOut">
              <a:rPr lang="de-DE" smtClean="0"/>
              <a:t>09.09.25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F028EB4-9217-AB76-6922-873486E6A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64BB07B-F70C-116C-EE97-2F42C0AB7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D231-C617-4231-A1F3-CB41C7B51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2091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621F35-0F6F-D8DC-A234-0134FA54E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D0661A4-97BB-C2EA-24EA-0DF762FE7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161275-7AAD-0403-0154-0E28698C6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4EFDC-9ACF-4CA0-B77B-A8FCC4037D6C}" type="datetimeFigureOut">
              <a:rPr lang="de-DE" smtClean="0"/>
              <a:t>09.09.25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6AB17B-5568-B42D-32AB-3D702628E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6272D5-247D-2A97-CA6D-D72C5D0BF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D231-C617-4231-A1F3-CB41C7B51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9055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EC2828-1575-8A91-6931-D860748CA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D3915C2-4FAF-1826-8222-A883590567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C32831E-A23A-0AAF-E3E6-C9930A5BE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4EFDC-9ACF-4CA0-B77B-A8FCC4037D6C}" type="datetimeFigureOut">
              <a:rPr lang="de-DE" smtClean="0"/>
              <a:t>09.09.25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861A44-6E69-932D-4662-7E7FE2B13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F15847B-9B23-204D-8FA2-B6319A657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D231-C617-4231-A1F3-CB41C7B51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8037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8F8D9D-3AD1-8781-021C-96F7E0927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C57C8B-BE6B-BC92-E8C5-6070EBD4C8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89D811F-F137-4C6E-6290-A3731CEE38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A917DB8-4BE8-14A1-7575-29FC6964F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4EFDC-9ACF-4CA0-B77B-A8FCC4037D6C}" type="datetimeFigureOut">
              <a:rPr lang="de-DE" smtClean="0"/>
              <a:t>09.09.25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1A88BD6-2090-D04F-67EC-8F6D0A7F8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574AA1E-C295-1B81-D0B0-B9EA3A028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D231-C617-4231-A1F3-CB41C7B51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8043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613159-0F49-B6E0-67E3-F4C8DA7A7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57CF5C8-CA90-F458-56CB-B5B684F4B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B9DB25E-8E9B-6A30-1730-D5A87F832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67C5290-4449-DBEA-981C-12A3F90B0D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B75BC8C-EFD7-C157-E3DD-68E345A86A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FF4DB6F-A185-82FD-4AD0-B73161569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4EFDC-9ACF-4CA0-B77B-A8FCC4037D6C}" type="datetimeFigureOut">
              <a:rPr lang="de-DE" smtClean="0"/>
              <a:t>09.09.25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58ED6DC-DF2C-F029-593D-8A6F764D8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EC568E6-D84E-C51A-E739-08138E37C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D231-C617-4231-A1F3-CB41C7B51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5604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CCF64D-A822-6AC5-A63D-AFBC5A61C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3935645-3F15-5512-E929-155FDDACD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4EFDC-9ACF-4CA0-B77B-A8FCC4037D6C}" type="datetimeFigureOut">
              <a:rPr lang="de-DE" smtClean="0"/>
              <a:t>09.09.25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5D46159-3A3F-5F88-63E6-B70900A61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230B1C2-B73E-DE18-3869-B6A18ACF3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D231-C617-4231-A1F3-CB41C7B51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3747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73DB75A-CB87-7452-EB45-80FA8632C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4EFDC-9ACF-4CA0-B77B-A8FCC4037D6C}" type="datetimeFigureOut">
              <a:rPr lang="de-DE" smtClean="0"/>
              <a:t>09.09.25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04E3402-B821-982F-F634-DEF0799C4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2C2BE1B-6521-4431-05EE-ACDCA1AC2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D231-C617-4231-A1F3-CB41C7B51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0957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42204D-0E21-C9AB-1DCE-124620BF2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BF986C-4846-D621-F87E-4BC602EF5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F477177-12E5-3A29-E7C5-9BFB5476A3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AB810C-BA62-C9F0-E471-571A4958F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4EFDC-9ACF-4CA0-B77B-A8FCC4037D6C}" type="datetimeFigureOut">
              <a:rPr lang="de-DE" smtClean="0"/>
              <a:t>09.09.25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6DDF5B5-9F84-6ABD-4473-9C57DA843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379797F-28E2-D229-6199-A148B22BC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D231-C617-4231-A1F3-CB41C7B51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1867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66302C-12FD-82CE-30C9-474226558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C7BF2EB-784C-D630-0450-7DC5CB7DAA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FF99A55-7852-62E4-3A64-72C027F354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9686C6F-6EBA-31DD-CA58-6288CBE60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4EFDC-9ACF-4CA0-B77B-A8FCC4037D6C}" type="datetimeFigureOut">
              <a:rPr lang="de-DE" smtClean="0"/>
              <a:t>09.09.25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907BA32-BBEE-D892-A1CD-3354898B6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66D4E57-CDF9-9749-F2DF-76337EE75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D231-C617-4231-A1F3-CB41C7B51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6311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EE47F9B-F965-24BE-A9F4-45892B861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6C86B4-95F7-8FFA-A488-5DC9B67AE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ABBBA0A-4BD6-44BB-DE74-646A418324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4EFDC-9ACF-4CA0-B77B-A8FCC4037D6C}" type="datetimeFigureOut">
              <a:rPr lang="de-DE" smtClean="0"/>
              <a:t>09.09.25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0ABF44-4F9C-02BD-CD52-7812E99CD6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C12CFB2-5602-5CF7-D432-C3EAABDE7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FD231-C617-4231-A1F3-CB41C7B519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2418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7" name="Gerader Verbinder 136">
            <a:extLst>
              <a:ext uri="{FF2B5EF4-FFF2-40B4-BE49-F238E27FC236}">
                <a16:creationId xmlns:a16="http://schemas.microsoft.com/office/drawing/2014/main" id="{CA773924-9803-B5C1-FA7D-089AB4CB41C4}"/>
              </a:ext>
            </a:extLst>
          </p:cNvPr>
          <p:cNvCxnSpPr/>
          <p:nvPr/>
        </p:nvCxnSpPr>
        <p:spPr>
          <a:xfrm>
            <a:off x="1426462" y="5852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5" name="Grafik 164">
            <a:extLst>
              <a:ext uri="{FF2B5EF4-FFF2-40B4-BE49-F238E27FC236}">
                <a16:creationId xmlns:a16="http://schemas.microsoft.com/office/drawing/2014/main" id="{4221785F-96E0-21AD-C73B-82E5BB9249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1480" y="157385"/>
            <a:ext cx="1374918" cy="1380310"/>
          </a:xfrm>
          <a:prstGeom prst="rect">
            <a:avLst/>
          </a:prstGeom>
        </p:spPr>
      </p:pic>
      <p:sp>
        <p:nvSpPr>
          <p:cNvPr id="166" name="Textfeld 165">
            <a:extLst>
              <a:ext uri="{FF2B5EF4-FFF2-40B4-BE49-F238E27FC236}">
                <a16:creationId xmlns:a16="http://schemas.microsoft.com/office/drawing/2014/main" id="{A141EB2A-96EB-372F-0A07-5BDDCB3C8EA1}"/>
              </a:ext>
            </a:extLst>
          </p:cNvPr>
          <p:cNvSpPr txBox="1"/>
          <p:nvPr/>
        </p:nvSpPr>
        <p:spPr>
          <a:xfrm>
            <a:off x="10524028" y="1566258"/>
            <a:ext cx="11392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>
                <a:solidFill>
                  <a:sysClr val="windowText" lastClr="000000"/>
                </a:solidFill>
              </a:rPr>
              <a:t>Stand: 12.08.2025</a:t>
            </a:r>
          </a:p>
        </p:txBody>
      </p:sp>
      <p:grpSp>
        <p:nvGrpSpPr>
          <p:cNvPr id="69" name="Gruppieren 68">
            <a:extLst>
              <a:ext uri="{FF2B5EF4-FFF2-40B4-BE49-F238E27FC236}">
                <a16:creationId xmlns:a16="http://schemas.microsoft.com/office/drawing/2014/main" id="{73002254-8FBD-4A7C-4764-D14D68BA2268}"/>
              </a:ext>
            </a:extLst>
          </p:cNvPr>
          <p:cNvGrpSpPr/>
          <p:nvPr/>
        </p:nvGrpSpPr>
        <p:grpSpPr>
          <a:xfrm>
            <a:off x="704872" y="393179"/>
            <a:ext cx="10505768" cy="5778946"/>
            <a:chOff x="704872" y="393179"/>
            <a:chExt cx="10505768" cy="5778946"/>
          </a:xfrm>
        </p:grpSpPr>
        <p:cxnSp>
          <p:nvCxnSpPr>
            <p:cNvPr id="70" name="Gerader Verbinder 69">
              <a:extLst>
                <a:ext uri="{FF2B5EF4-FFF2-40B4-BE49-F238E27FC236}">
                  <a16:creationId xmlns:a16="http://schemas.microsoft.com/office/drawing/2014/main" id="{7B8B579C-ED5C-9C61-F539-2641C76CC62A}"/>
                </a:ext>
              </a:extLst>
            </p:cNvPr>
            <p:cNvCxnSpPr>
              <a:cxnSpLocks/>
            </p:cNvCxnSpPr>
            <p:nvPr/>
          </p:nvCxnSpPr>
          <p:spPr>
            <a:xfrm>
              <a:off x="7251161" y="1539093"/>
              <a:ext cx="1382167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Gerader Verbinder 149">
              <a:extLst>
                <a:ext uri="{FF2B5EF4-FFF2-40B4-BE49-F238E27FC236}">
                  <a16:creationId xmlns:a16="http://schemas.microsoft.com/office/drawing/2014/main" id="{E620E267-CA04-B7BB-0379-41B4EB79128C}"/>
                </a:ext>
              </a:extLst>
            </p:cNvPr>
            <p:cNvCxnSpPr>
              <a:cxnSpLocks/>
            </p:cNvCxnSpPr>
            <p:nvPr/>
          </p:nvCxnSpPr>
          <p:spPr>
            <a:xfrm>
              <a:off x="4557388" y="2193063"/>
              <a:ext cx="3941" cy="3756407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Rechteck: abgerundete Ecken 78">
              <a:extLst>
                <a:ext uri="{FF2B5EF4-FFF2-40B4-BE49-F238E27FC236}">
                  <a16:creationId xmlns:a16="http://schemas.microsoft.com/office/drawing/2014/main" id="{230EBB13-EB2E-CEC7-4104-B62F63C0815E}"/>
                </a:ext>
              </a:extLst>
            </p:cNvPr>
            <p:cNvSpPr/>
            <p:nvPr/>
          </p:nvSpPr>
          <p:spPr>
            <a:xfrm>
              <a:off x="3263114" y="3952429"/>
              <a:ext cx="2573766" cy="2219696"/>
            </a:xfrm>
            <a:prstGeom prst="roundRect">
              <a:avLst>
                <a:gd name="adj" fmla="val 7403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e-DE" dirty="0"/>
            </a:p>
          </p:txBody>
        </p:sp>
        <p:sp>
          <p:nvSpPr>
            <p:cNvPr id="75" name="Rechteck: abgerundete Ecken 74">
              <a:extLst>
                <a:ext uri="{FF2B5EF4-FFF2-40B4-BE49-F238E27FC236}">
                  <a16:creationId xmlns:a16="http://schemas.microsoft.com/office/drawing/2014/main" id="{3D3A34C9-274B-802B-AE6B-9A2E4C1036B7}"/>
                </a:ext>
              </a:extLst>
            </p:cNvPr>
            <p:cNvSpPr/>
            <p:nvPr/>
          </p:nvSpPr>
          <p:spPr>
            <a:xfrm>
              <a:off x="3262087" y="3137403"/>
              <a:ext cx="2565168" cy="6882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e-DE" dirty="0"/>
            </a:p>
          </p:txBody>
        </p:sp>
        <p:cxnSp>
          <p:nvCxnSpPr>
            <p:cNvPr id="161" name="Gerader Verbinder 160">
              <a:extLst>
                <a:ext uri="{FF2B5EF4-FFF2-40B4-BE49-F238E27FC236}">
                  <a16:creationId xmlns:a16="http://schemas.microsoft.com/office/drawing/2014/main" id="{02133B2C-6589-5548-830C-18F3507BD467}"/>
                </a:ext>
              </a:extLst>
            </p:cNvPr>
            <p:cNvCxnSpPr>
              <a:cxnSpLocks/>
            </p:cNvCxnSpPr>
            <p:nvPr/>
          </p:nvCxnSpPr>
          <p:spPr>
            <a:xfrm>
              <a:off x="5939274" y="847540"/>
              <a:ext cx="0" cy="135461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Gerader Verbinder 139">
              <a:extLst>
                <a:ext uri="{FF2B5EF4-FFF2-40B4-BE49-F238E27FC236}">
                  <a16:creationId xmlns:a16="http://schemas.microsoft.com/office/drawing/2014/main" id="{E03915F3-EB00-72E3-AD50-8CDA92F7A856}"/>
                </a:ext>
              </a:extLst>
            </p:cNvPr>
            <p:cNvCxnSpPr>
              <a:cxnSpLocks/>
              <a:endCxn id="100" idx="3"/>
            </p:cNvCxnSpPr>
            <p:nvPr/>
          </p:nvCxnSpPr>
          <p:spPr>
            <a:xfrm flipH="1">
              <a:off x="5173261" y="1751230"/>
              <a:ext cx="769981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Gerader Verbinder 146">
              <a:extLst>
                <a:ext uri="{FF2B5EF4-FFF2-40B4-BE49-F238E27FC236}">
                  <a16:creationId xmlns:a16="http://schemas.microsoft.com/office/drawing/2014/main" id="{1F2D4068-E5B8-6B56-7193-AB6F2EB7D19F}"/>
                </a:ext>
              </a:extLst>
            </p:cNvPr>
            <p:cNvCxnSpPr>
              <a:cxnSpLocks/>
            </p:cNvCxnSpPr>
            <p:nvPr/>
          </p:nvCxnSpPr>
          <p:spPr>
            <a:xfrm>
              <a:off x="9253181" y="2193060"/>
              <a:ext cx="0" cy="3713951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Gerader Verbinder 150">
              <a:extLst>
                <a:ext uri="{FF2B5EF4-FFF2-40B4-BE49-F238E27FC236}">
                  <a16:creationId xmlns:a16="http://schemas.microsoft.com/office/drawing/2014/main" id="{9D80CE3E-645B-AC56-25FE-4C2DA970C72F}"/>
                </a:ext>
              </a:extLst>
            </p:cNvPr>
            <p:cNvCxnSpPr>
              <a:cxnSpLocks/>
            </p:cNvCxnSpPr>
            <p:nvPr/>
          </p:nvCxnSpPr>
          <p:spPr>
            <a:xfrm>
              <a:off x="1257386" y="2206363"/>
              <a:ext cx="10639" cy="2507633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Rechteck: abgerundete Ecken 124">
              <a:extLst>
                <a:ext uri="{FF2B5EF4-FFF2-40B4-BE49-F238E27FC236}">
                  <a16:creationId xmlns:a16="http://schemas.microsoft.com/office/drawing/2014/main" id="{894475BA-70CE-D76D-8F4B-60C8E2187E9E}"/>
                </a:ext>
              </a:extLst>
            </p:cNvPr>
            <p:cNvSpPr/>
            <p:nvPr/>
          </p:nvSpPr>
          <p:spPr>
            <a:xfrm>
              <a:off x="3791286" y="393179"/>
              <a:ext cx="4272095" cy="101160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e-DE" dirty="0"/>
            </a:p>
          </p:txBody>
        </p:sp>
        <p:cxnSp>
          <p:nvCxnSpPr>
            <p:cNvPr id="142" name="Gerader Verbinder 141">
              <a:extLst>
                <a:ext uri="{FF2B5EF4-FFF2-40B4-BE49-F238E27FC236}">
                  <a16:creationId xmlns:a16="http://schemas.microsoft.com/office/drawing/2014/main" id="{23E22487-1AD1-C8DD-5896-C92BBB343B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17147" y="892674"/>
              <a:ext cx="1670662" cy="11576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" name="Gruppieren 27">
              <a:extLst>
                <a:ext uri="{FF2B5EF4-FFF2-40B4-BE49-F238E27FC236}">
                  <a16:creationId xmlns:a16="http://schemas.microsoft.com/office/drawing/2014/main" id="{437A0F8A-28EA-0EE3-203B-C8F269073128}"/>
                </a:ext>
              </a:extLst>
            </p:cNvPr>
            <p:cNvGrpSpPr/>
            <p:nvPr/>
          </p:nvGrpSpPr>
          <p:grpSpPr>
            <a:xfrm>
              <a:off x="5417048" y="627924"/>
              <a:ext cx="1081241" cy="540620"/>
              <a:chOff x="3551148" y="1204"/>
              <a:chExt cx="1081241" cy="540620"/>
            </a:xfrm>
          </p:grpSpPr>
          <p:sp>
            <p:nvSpPr>
              <p:cNvPr id="101" name="Rechteck: abgerundete Ecken 100">
                <a:extLst>
                  <a:ext uri="{FF2B5EF4-FFF2-40B4-BE49-F238E27FC236}">
                    <a16:creationId xmlns:a16="http://schemas.microsoft.com/office/drawing/2014/main" id="{A4771C1B-CDB2-BFF5-DC48-BD531120F9D2}"/>
                  </a:ext>
                </a:extLst>
              </p:cNvPr>
              <p:cNvSpPr/>
              <p:nvPr/>
            </p:nvSpPr>
            <p:spPr>
              <a:xfrm>
                <a:off x="3551148" y="1204"/>
                <a:ext cx="1081241" cy="540620"/>
              </a:xfrm>
              <a:prstGeom prst="roundRect">
                <a:avLst/>
              </a:prstGeom>
              <a:solidFill>
                <a:srgbClr val="023E84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102" name="Rechteck: abgerundete Ecken 28">
                <a:extLst>
                  <a:ext uri="{FF2B5EF4-FFF2-40B4-BE49-F238E27FC236}">
                    <a16:creationId xmlns:a16="http://schemas.microsoft.com/office/drawing/2014/main" id="{87ACC135-6A80-781C-2CA6-B47C6FE4155C}"/>
                  </a:ext>
                </a:extLst>
              </p:cNvPr>
              <p:cNvSpPr txBox="1"/>
              <p:nvPr/>
            </p:nvSpPr>
            <p:spPr>
              <a:xfrm>
                <a:off x="3577539" y="27595"/>
                <a:ext cx="1028459" cy="48783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lvl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de-DE" sz="900" kern="1200" dirty="0"/>
                  <a:t>1. Vorstand</a:t>
                </a:r>
              </a:p>
              <a:p>
                <a:pPr lvl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de-DE" sz="800" dirty="0"/>
                  <a:t>Heinz Voges</a:t>
                </a:r>
                <a:endParaRPr lang="de-DE" sz="800" kern="1200" dirty="0"/>
              </a:p>
            </p:txBody>
          </p:sp>
        </p:grpSp>
        <p:grpSp>
          <p:nvGrpSpPr>
            <p:cNvPr id="31" name="Gruppieren 30">
              <a:extLst>
                <a:ext uri="{FF2B5EF4-FFF2-40B4-BE49-F238E27FC236}">
                  <a16:creationId xmlns:a16="http://schemas.microsoft.com/office/drawing/2014/main" id="{56DB50AF-6981-1BDD-45F9-0310A935D9D7}"/>
                </a:ext>
              </a:extLst>
            </p:cNvPr>
            <p:cNvGrpSpPr/>
            <p:nvPr/>
          </p:nvGrpSpPr>
          <p:grpSpPr>
            <a:xfrm>
              <a:off x="724644" y="2405792"/>
              <a:ext cx="1081241" cy="540620"/>
              <a:chOff x="337158" y="2304248"/>
              <a:chExt cx="1081241" cy="540620"/>
            </a:xfrm>
            <a:solidFill>
              <a:schemeClr val="accent1"/>
            </a:solidFill>
          </p:grpSpPr>
          <p:sp>
            <p:nvSpPr>
              <p:cNvPr id="95" name="Rechteck: abgerundete Ecken 94">
                <a:extLst>
                  <a:ext uri="{FF2B5EF4-FFF2-40B4-BE49-F238E27FC236}">
                    <a16:creationId xmlns:a16="http://schemas.microsoft.com/office/drawing/2014/main" id="{8ADA32F2-4AE5-B622-3684-54CD65C5CD9D}"/>
                  </a:ext>
                </a:extLst>
              </p:cNvPr>
              <p:cNvSpPr/>
              <p:nvPr/>
            </p:nvSpPr>
            <p:spPr>
              <a:xfrm>
                <a:off x="337158" y="2304248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96" name="Rechteck: abgerundete Ecken 34">
                <a:extLst>
                  <a:ext uri="{FF2B5EF4-FFF2-40B4-BE49-F238E27FC236}">
                    <a16:creationId xmlns:a16="http://schemas.microsoft.com/office/drawing/2014/main" id="{D34ECA24-98F8-F01D-BFE2-1AECEB54ACBC}"/>
                  </a:ext>
                </a:extLst>
              </p:cNvPr>
              <p:cNvSpPr txBox="1"/>
              <p:nvPr/>
            </p:nvSpPr>
            <p:spPr>
              <a:xfrm>
                <a:off x="363549" y="2330639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985" tIns="6985" rIns="6985" bIns="698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1100" kern="1200" dirty="0"/>
                  <a:t>Sport</a:t>
                </a:r>
              </a:p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dirty="0"/>
                  <a:t>Georg John</a:t>
                </a:r>
                <a:endParaRPr lang="de-DE" sz="800" kern="1200" dirty="0"/>
              </a:p>
            </p:txBody>
          </p:sp>
        </p:grpSp>
        <p:grpSp>
          <p:nvGrpSpPr>
            <p:cNvPr id="32" name="Gruppieren 31">
              <a:extLst>
                <a:ext uri="{FF2B5EF4-FFF2-40B4-BE49-F238E27FC236}">
                  <a16:creationId xmlns:a16="http://schemas.microsoft.com/office/drawing/2014/main" id="{B3EAE2D0-7C90-767C-B96E-1B8FAB2C60A6}"/>
                </a:ext>
              </a:extLst>
            </p:cNvPr>
            <p:cNvGrpSpPr/>
            <p:nvPr/>
          </p:nvGrpSpPr>
          <p:grpSpPr>
            <a:xfrm>
              <a:off x="704872" y="3940641"/>
              <a:ext cx="1081241" cy="540620"/>
              <a:chOff x="607468" y="3071930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93" name="Rechteck: abgerundete Ecken 92">
                <a:extLst>
                  <a:ext uri="{FF2B5EF4-FFF2-40B4-BE49-F238E27FC236}">
                    <a16:creationId xmlns:a16="http://schemas.microsoft.com/office/drawing/2014/main" id="{08554D4C-A80E-30A9-AC0B-90F608B43A37}"/>
                  </a:ext>
                </a:extLst>
              </p:cNvPr>
              <p:cNvSpPr/>
              <p:nvPr/>
            </p:nvSpPr>
            <p:spPr>
              <a:xfrm>
                <a:off x="607468" y="3071930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94" name="Rechteck: abgerundete Ecken 36">
                <a:extLst>
                  <a:ext uri="{FF2B5EF4-FFF2-40B4-BE49-F238E27FC236}">
                    <a16:creationId xmlns:a16="http://schemas.microsoft.com/office/drawing/2014/main" id="{A5878D6E-CF84-1A64-9D94-E228913F306B}"/>
                  </a:ext>
                </a:extLst>
              </p:cNvPr>
              <p:cNvSpPr txBox="1"/>
              <p:nvPr/>
            </p:nvSpPr>
            <p:spPr>
              <a:xfrm>
                <a:off x="633859" y="3098321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kern="1200" dirty="0">
                    <a:solidFill>
                      <a:sysClr val="windowText" lastClr="000000"/>
                    </a:solidFill>
                  </a:rPr>
                  <a:t>Aktive I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dirty="0">
                    <a:solidFill>
                      <a:schemeClr val="tx1"/>
                    </a:solidFill>
                  </a:rPr>
                  <a:t>Simon Roller</a:t>
                </a:r>
                <a:endParaRPr lang="de-DE" sz="800" kern="1200" dirty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33" name="Gruppieren 32">
              <a:extLst>
                <a:ext uri="{FF2B5EF4-FFF2-40B4-BE49-F238E27FC236}">
                  <a16:creationId xmlns:a16="http://schemas.microsoft.com/office/drawing/2014/main" id="{D6BAA945-408D-1E99-4E63-E835C42CD1C4}"/>
                </a:ext>
              </a:extLst>
            </p:cNvPr>
            <p:cNvGrpSpPr/>
            <p:nvPr/>
          </p:nvGrpSpPr>
          <p:grpSpPr>
            <a:xfrm>
              <a:off x="711472" y="3197891"/>
              <a:ext cx="1081241" cy="540620"/>
              <a:chOff x="607468" y="3839611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91" name="Rechteck: abgerundete Ecken 90">
                <a:extLst>
                  <a:ext uri="{FF2B5EF4-FFF2-40B4-BE49-F238E27FC236}">
                    <a16:creationId xmlns:a16="http://schemas.microsoft.com/office/drawing/2014/main" id="{CEAC11B3-4165-35B4-A852-3DAED37BBAC2}"/>
                  </a:ext>
                </a:extLst>
              </p:cNvPr>
              <p:cNvSpPr/>
              <p:nvPr/>
            </p:nvSpPr>
            <p:spPr>
              <a:xfrm>
                <a:off x="607468" y="3839611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92" name="Rechteck: abgerundete Ecken 38">
                <a:extLst>
                  <a:ext uri="{FF2B5EF4-FFF2-40B4-BE49-F238E27FC236}">
                    <a16:creationId xmlns:a16="http://schemas.microsoft.com/office/drawing/2014/main" id="{C8499455-7A73-9A3F-EBEC-20840760A0C4}"/>
                  </a:ext>
                </a:extLst>
              </p:cNvPr>
              <p:cNvSpPr txBox="1"/>
              <p:nvPr/>
            </p:nvSpPr>
            <p:spPr>
              <a:xfrm>
                <a:off x="633859" y="3866002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de-DE" sz="900" dirty="0">
                  <a:solidFill>
                    <a:sysClr val="windowText" lastClr="000000"/>
                  </a:solidFill>
                </a:endParaRP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dirty="0">
                    <a:solidFill>
                      <a:sysClr val="windowText" lastClr="000000"/>
                    </a:solidFill>
                  </a:rPr>
                  <a:t>Spielausschuss 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dirty="0">
                    <a:solidFill>
                      <a:sysClr val="windowText" lastClr="000000"/>
                    </a:solidFill>
                  </a:rPr>
                  <a:t>Manuel Hanselmann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de-DE" sz="800" kern="12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4" name="Gruppieren 33">
              <a:extLst>
                <a:ext uri="{FF2B5EF4-FFF2-40B4-BE49-F238E27FC236}">
                  <a16:creationId xmlns:a16="http://schemas.microsoft.com/office/drawing/2014/main" id="{8D2468DB-73CE-6DAB-BDF5-C7EE231160BD}"/>
                </a:ext>
              </a:extLst>
            </p:cNvPr>
            <p:cNvGrpSpPr/>
            <p:nvPr/>
          </p:nvGrpSpPr>
          <p:grpSpPr>
            <a:xfrm>
              <a:off x="711171" y="5370081"/>
              <a:ext cx="1081241" cy="540620"/>
              <a:chOff x="607468" y="4607293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89" name="Rechteck: abgerundete Ecken 88">
                <a:extLst>
                  <a:ext uri="{FF2B5EF4-FFF2-40B4-BE49-F238E27FC236}">
                    <a16:creationId xmlns:a16="http://schemas.microsoft.com/office/drawing/2014/main" id="{80E845D3-F349-4525-EDFE-C1A1D8D878ED}"/>
                  </a:ext>
                </a:extLst>
              </p:cNvPr>
              <p:cNvSpPr/>
              <p:nvPr/>
            </p:nvSpPr>
            <p:spPr>
              <a:xfrm>
                <a:off x="607468" y="4607293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90" name="Rechteck: abgerundete Ecken 40">
                <a:extLst>
                  <a:ext uri="{FF2B5EF4-FFF2-40B4-BE49-F238E27FC236}">
                    <a16:creationId xmlns:a16="http://schemas.microsoft.com/office/drawing/2014/main" id="{5F2AD2FF-9BA2-0060-5905-82B3918B9ADB}"/>
                  </a:ext>
                </a:extLst>
              </p:cNvPr>
              <p:cNvSpPr txBox="1"/>
              <p:nvPr/>
            </p:nvSpPr>
            <p:spPr>
              <a:xfrm>
                <a:off x="633859" y="4633684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kern="1200" dirty="0">
                    <a:solidFill>
                      <a:sysClr val="windowText" lastClr="000000"/>
                    </a:solidFill>
                  </a:rPr>
                  <a:t>AH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dirty="0">
                    <a:solidFill>
                      <a:schemeClr val="tx1"/>
                    </a:solidFill>
                  </a:rPr>
                  <a:t>Michael Binder</a:t>
                </a:r>
                <a:endParaRPr lang="de-DE" sz="800" kern="12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5" name="Gruppieren 114">
              <a:extLst>
                <a:ext uri="{FF2B5EF4-FFF2-40B4-BE49-F238E27FC236}">
                  <a16:creationId xmlns:a16="http://schemas.microsoft.com/office/drawing/2014/main" id="{2FFD23D9-CE19-A462-CDB1-47E3213F13C1}"/>
                </a:ext>
              </a:extLst>
            </p:cNvPr>
            <p:cNvGrpSpPr/>
            <p:nvPr/>
          </p:nvGrpSpPr>
          <p:grpSpPr>
            <a:xfrm>
              <a:off x="8712563" y="2389696"/>
              <a:ext cx="1081241" cy="540620"/>
              <a:chOff x="6765138" y="2304248"/>
              <a:chExt cx="1081241" cy="540620"/>
            </a:xfrm>
            <a:solidFill>
              <a:schemeClr val="accent1"/>
            </a:solidFill>
          </p:grpSpPr>
          <p:sp>
            <p:nvSpPr>
              <p:cNvPr id="116" name="Rechteck: abgerundete Ecken 115">
                <a:extLst>
                  <a:ext uri="{FF2B5EF4-FFF2-40B4-BE49-F238E27FC236}">
                    <a16:creationId xmlns:a16="http://schemas.microsoft.com/office/drawing/2014/main" id="{1AC1F827-E7B6-9146-2E85-AD945D89296F}"/>
                  </a:ext>
                </a:extLst>
              </p:cNvPr>
              <p:cNvSpPr/>
              <p:nvPr/>
            </p:nvSpPr>
            <p:spPr>
              <a:xfrm>
                <a:off x="6765138" y="2304248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117" name="Rechteck: abgerundete Ecken 64">
                <a:extLst>
                  <a:ext uri="{FF2B5EF4-FFF2-40B4-BE49-F238E27FC236}">
                    <a16:creationId xmlns:a16="http://schemas.microsoft.com/office/drawing/2014/main" id="{C870B36E-F500-3D3B-249D-2B01D62E133D}"/>
                  </a:ext>
                </a:extLst>
              </p:cNvPr>
              <p:cNvSpPr txBox="1"/>
              <p:nvPr/>
            </p:nvSpPr>
            <p:spPr>
              <a:xfrm>
                <a:off x="6791529" y="2330639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985" tIns="6985" rIns="6985" bIns="698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1100" kern="1200" dirty="0"/>
                  <a:t>Organisation</a:t>
                </a:r>
              </a:p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dirty="0"/>
                  <a:t>Heinz Voges</a:t>
                </a:r>
                <a:endParaRPr lang="de-DE" sz="800" kern="1200" dirty="0"/>
              </a:p>
            </p:txBody>
          </p:sp>
        </p:grpSp>
        <p:grpSp>
          <p:nvGrpSpPr>
            <p:cNvPr id="118" name="Gruppieren 117">
              <a:extLst>
                <a:ext uri="{FF2B5EF4-FFF2-40B4-BE49-F238E27FC236}">
                  <a16:creationId xmlns:a16="http://schemas.microsoft.com/office/drawing/2014/main" id="{E9D2F60B-54C6-6CD8-7D40-C17A253AB1F6}"/>
                </a:ext>
              </a:extLst>
            </p:cNvPr>
            <p:cNvGrpSpPr/>
            <p:nvPr/>
          </p:nvGrpSpPr>
          <p:grpSpPr>
            <a:xfrm>
              <a:off x="8723813" y="3153922"/>
              <a:ext cx="1081241" cy="540620"/>
              <a:chOff x="6110987" y="3071930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119" name="Rechteck: abgerundete Ecken 118">
                <a:extLst>
                  <a:ext uri="{FF2B5EF4-FFF2-40B4-BE49-F238E27FC236}">
                    <a16:creationId xmlns:a16="http://schemas.microsoft.com/office/drawing/2014/main" id="{20C82EF1-B2EA-6E18-CBEA-B24F971F0546}"/>
                  </a:ext>
                </a:extLst>
              </p:cNvPr>
              <p:cNvSpPr/>
              <p:nvPr/>
            </p:nvSpPr>
            <p:spPr>
              <a:xfrm>
                <a:off x="6110987" y="3071930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120" name="Rechteck: abgerundete Ecken 66">
                <a:extLst>
                  <a:ext uri="{FF2B5EF4-FFF2-40B4-BE49-F238E27FC236}">
                    <a16:creationId xmlns:a16="http://schemas.microsoft.com/office/drawing/2014/main" id="{98AA23F6-FC6E-31EB-D62B-F72421CBA00D}"/>
                  </a:ext>
                </a:extLst>
              </p:cNvPr>
              <p:cNvSpPr txBox="1"/>
              <p:nvPr/>
            </p:nvSpPr>
            <p:spPr>
              <a:xfrm>
                <a:off x="6137378" y="3098321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dirty="0">
                    <a:solidFill>
                      <a:sysClr val="windowText" lastClr="000000"/>
                    </a:solidFill>
                  </a:rPr>
                  <a:t>Arbeitseinsätze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kern="1200" dirty="0">
                    <a:solidFill>
                      <a:sysClr val="windowText" lastClr="000000"/>
                    </a:solidFill>
                  </a:rPr>
                  <a:t>N. N.</a:t>
                </a:r>
              </a:p>
            </p:txBody>
          </p:sp>
        </p:grpSp>
        <p:grpSp>
          <p:nvGrpSpPr>
            <p:cNvPr id="132" name="Gruppieren 131">
              <a:extLst>
                <a:ext uri="{FF2B5EF4-FFF2-40B4-BE49-F238E27FC236}">
                  <a16:creationId xmlns:a16="http://schemas.microsoft.com/office/drawing/2014/main" id="{25C0ABA4-AB6D-E002-B3D5-49670EFCFE95}"/>
                </a:ext>
              </a:extLst>
            </p:cNvPr>
            <p:cNvGrpSpPr/>
            <p:nvPr/>
          </p:nvGrpSpPr>
          <p:grpSpPr>
            <a:xfrm>
              <a:off x="8712561" y="4692947"/>
              <a:ext cx="1081241" cy="540620"/>
              <a:chOff x="6110987" y="3071930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133" name="Rechteck: abgerundete Ecken 132">
                <a:extLst>
                  <a:ext uri="{FF2B5EF4-FFF2-40B4-BE49-F238E27FC236}">
                    <a16:creationId xmlns:a16="http://schemas.microsoft.com/office/drawing/2014/main" id="{6957DB86-4598-BB1B-5303-D9D46CA69FEA}"/>
                  </a:ext>
                </a:extLst>
              </p:cNvPr>
              <p:cNvSpPr/>
              <p:nvPr/>
            </p:nvSpPr>
            <p:spPr>
              <a:xfrm>
                <a:off x="6110987" y="3071930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134" name="Rechteck: abgerundete Ecken 66">
                <a:extLst>
                  <a:ext uri="{FF2B5EF4-FFF2-40B4-BE49-F238E27FC236}">
                    <a16:creationId xmlns:a16="http://schemas.microsoft.com/office/drawing/2014/main" id="{3FEB5645-A88B-C02D-6FF0-4DB404C13731}"/>
                  </a:ext>
                </a:extLst>
              </p:cNvPr>
              <p:cNvSpPr txBox="1"/>
              <p:nvPr/>
            </p:nvSpPr>
            <p:spPr>
              <a:xfrm>
                <a:off x="6137378" y="3098321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kern="1200" dirty="0">
                    <a:solidFill>
                      <a:sysClr val="windowText" lastClr="000000"/>
                    </a:solidFill>
                  </a:rPr>
                  <a:t>Küchenwartin</a:t>
                </a:r>
                <a:endParaRPr lang="de-DE" sz="800" kern="1200" dirty="0">
                  <a:solidFill>
                    <a:sysClr val="windowText" lastClr="000000"/>
                  </a:solidFill>
                </a:endParaRP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kern="1200" dirty="0">
                    <a:solidFill>
                      <a:sysClr val="windowText" lastClr="000000"/>
                    </a:solidFill>
                  </a:rPr>
                  <a:t>Simone Strud</a:t>
                </a:r>
              </a:p>
            </p:txBody>
          </p:sp>
        </p:grpSp>
        <p:cxnSp>
          <p:nvCxnSpPr>
            <p:cNvPr id="149" name="Gerader Verbinder 148">
              <a:extLst>
                <a:ext uri="{FF2B5EF4-FFF2-40B4-BE49-F238E27FC236}">
                  <a16:creationId xmlns:a16="http://schemas.microsoft.com/office/drawing/2014/main" id="{82AFB8BA-1D2E-78F8-13C6-8DD19B4327C0}"/>
                </a:ext>
              </a:extLst>
            </p:cNvPr>
            <p:cNvCxnSpPr>
              <a:cxnSpLocks/>
            </p:cNvCxnSpPr>
            <p:nvPr/>
          </p:nvCxnSpPr>
          <p:spPr>
            <a:xfrm>
              <a:off x="6550063" y="2205675"/>
              <a:ext cx="13473" cy="2265681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6" name="Gruppieren 75">
              <a:extLst>
                <a:ext uri="{FF2B5EF4-FFF2-40B4-BE49-F238E27FC236}">
                  <a16:creationId xmlns:a16="http://schemas.microsoft.com/office/drawing/2014/main" id="{514BCFAE-65AC-600E-A7CF-45E89A4A68BD}"/>
                </a:ext>
              </a:extLst>
            </p:cNvPr>
            <p:cNvGrpSpPr/>
            <p:nvPr/>
          </p:nvGrpSpPr>
          <p:grpSpPr>
            <a:xfrm>
              <a:off x="6024157" y="3173172"/>
              <a:ext cx="1081241" cy="540620"/>
              <a:chOff x="4781101" y="2766009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97" name="Rechteck: abgerundete Ecken 96">
                <a:extLst>
                  <a:ext uri="{FF2B5EF4-FFF2-40B4-BE49-F238E27FC236}">
                    <a16:creationId xmlns:a16="http://schemas.microsoft.com/office/drawing/2014/main" id="{3D6DC4F7-A799-F683-951B-013AE6DC8CE8}"/>
                  </a:ext>
                </a:extLst>
              </p:cNvPr>
              <p:cNvSpPr/>
              <p:nvPr/>
            </p:nvSpPr>
            <p:spPr>
              <a:xfrm>
                <a:off x="4781101" y="2766009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98" name="Rechteck: abgerundete Ecken 32">
                <a:extLst>
                  <a:ext uri="{FF2B5EF4-FFF2-40B4-BE49-F238E27FC236}">
                    <a16:creationId xmlns:a16="http://schemas.microsoft.com/office/drawing/2014/main" id="{45755AEB-52F1-6885-A9F1-FD9DCB7CF503}"/>
                  </a:ext>
                </a:extLst>
              </p:cNvPr>
              <p:cNvSpPr txBox="1"/>
              <p:nvPr/>
            </p:nvSpPr>
            <p:spPr>
              <a:xfrm>
                <a:off x="4807492" y="2792400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kern="1200" dirty="0">
                    <a:solidFill>
                      <a:schemeClr val="tx1"/>
                    </a:solidFill>
                  </a:rPr>
                  <a:t>Schiedsrichter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dirty="0">
                    <a:solidFill>
                      <a:schemeClr val="tx1"/>
                    </a:solidFill>
                  </a:rPr>
                  <a:t>Nico Voges</a:t>
                </a:r>
                <a:endParaRPr lang="de-DE" sz="800" kern="12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1" name="Gruppieren 120">
              <a:extLst>
                <a:ext uri="{FF2B5EF4-FFF2-40B4-BE49-F238E27FC236}">
                  <a16:creationId xmlns:a16="http://schemas.microsoft.com/office/drawing/2014/main" id="{1F2F6D26-5967-0AFE-A9C3-AA645763F273}"/>
                </a:ext>
              </a:extLst>
            </p:cNvPr>
            <p:cNvGrpSpPr/>
            <p:nvPr/>
          </p:nvGrpSpPr>
          <p:grpSpPr>
            <a:xfrm>
              <a:off x="6022915" y="3944515"/>
              <a:ext cx="1081241" cy="540620"/>
              <a:chOff x="4781101" y="2766009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122" name="Rechteck: abgerundete Ecken 121">
                <a:extLst>
                  <a:ext uri="{FF2B5EF4-FFF2-40B4-BE49-F238E27FC236}">
                    <a16:creationId xmlns:a16="http://schemas.microsoft.com/office/drawing/2014/main" id="{463B3BD7-1101-3174-5BF0-EC89958F5754}"/>
                  </a:ext>
                </a:extLst>
              </p:cNvPr>
              <p:cNvSpPr/>
              <p:nvPr/>
            </p:nvSpPr>
            <p:spPr>
              <a:xfrm>
                <a:off x="4781101" y="2766009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123" name="Rechteck: abgerundete Ecken 32">
                <a:extLst>
                  <a:ext uri="{FF2B5EF4-FFF2-40B4-BE49-F238E27FC236}">
                    <a16:creationId xmlns:a16="http://schemas.microsoft.com/office/drawing/2014/main" id="{690D1885-8A98-539F-8DDA-5B93BC893C59}"/>
                  </a:ext>
                </a:extLst>
              </p:cNvPr>
              <p:cNvSpPr txBox="1"/>
              <p:nvPr/>
            </p:nvSpPr>
            <p:spPr>
              <a:xfrm>
                <a:off x="4807492" y="2792400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kern="1200" dirty="0">
                    <a:solidFill>
                      <a:schemeClr val="tx1"/>
                    </a:solidFill>
                  </a:rPr>
                  <a:t>Platzpflege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dirty="0">
                    <a:solidFill>
                      <a:schemeClr val="tx1"/>
                    </a:solidFill>
                  </a:rPr>
                  <a:t>Marvin John</a:t>
                </a:r>
                <a:endParaRPr lang="de-DE" sz="800" kern="1200" dirty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159" name="Gerader Verbinder 158">
              <a:extLst>
                <a:ext uri="{FF2B5EF4-FFF2-40B4-BE49-F238E27FC236}">
                  <a16:creationId xmlns:a16="http://schemas.microsoft.com/office/drawing/2014/main" id="{19084416-1176-1003-5174-85C11A8F610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49538" y="2192393"/>
              <a:ext cx="9414109" cy="1397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3" name="Gruppieren 102">
              <a:extLst>
                <a:ext uri="{FF2B5EF4-FFF2-40B4-BE49-F238E27FC236}">
                  <a16:creationId xmlns:a16="http://schemas.microsoft.com/office/drawing/2014/main" id="{5F370B1C-0CEA-113B-402E-9C57AF31AF5F}"/>
                </a:ext>
              </a:extLst>
            </p:cNvPr>
            <p:cNvGrpSpPr/>
            <p:nvPr/>
          </p:nvGrpSpPr>
          <p:grpSpPr>
            <a:xfrm>
              <a:off x="4135906" y="627924"/>
              <a:ext cx="1081241" cy="540620"/>
              <a:chOff x="3551148" y="1204"/>
              <a:chExt cx="1081241" cy="540620"/>
            </a:xfrm>
          </p:grpSpPr>
          <p:sp>
            <p:nvSpPr>
              <p:cNvPr id="104" name="Rechteck: abgerundete Ecken 103">
                <a:extLst>
                  <a:ext uri="{FF2B5EF4-FFF2-40B4-BE49-F238E27FC236}">
                    <a16:creationId xmlns:a16="http://schemas.microsoft.com/office/drawing/2014/main" id="{3FFAAEB0-3341-1718-DAB9-7565A2377481}"/>
                  </a:ext>
                </a:extLst>
              </p:cNvPr>
              <p:cNvSpPr/>
              <p:nvPr/>
            </p:nvSpPr>
            <p:spPr>
              <a:xfrm>
                <a:off x="3551148" y="1204"/>
                <a:ext cx="1081241" cy="540620"/>
              </a:xfrm>
              <a:prstGeom prst="roundRect">
                <a:avLst/>
              </a:prstGeom>
              <a:solidFill>
                <a:srgbClr val="023E84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105" name="Rechteck: abgerundete Ecken 28">
                <a:extLst>
                  <a:ext uri="{FF2B5EF4-FFF2-40B4-BE49-F238E27FC236}">
                    <a16:creationId xmlns:a16="http://schemas.microsoft.com/office/drawing/2014/main" id="{698BA510-2A2A-8104-29DC-980056056848}"/>
                  </a:ext>
                </a:extLst>
              </p:cNvPr>
              <p:cNvSpPr txBox="1"/>
              <p:nvPr/>
            </p:nvSpPr>
            <p:spPr>
              <a:xfrm>
                <a:off x="3577539" y="27595"/>
                <a:ext cx="1028459" cy="48783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kern="1200" dirty="0"/>
                  <a:t>Vorstand </a:t>
                </a:r>
                <a:r>
                  <a:rPr lang="de-DE" sz="900" dirty="0"/>
                  <a:t>Sport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kern="1200" dirty="0"/>
                  <a:t>Georg John</a:t>
                </a:r>
              </a:p>
            </p:txBody>
          </p:sp>
        </p:grpSp>
        <p:grpSp>
          <p:nvGrpSpPr>
            <p:cNvPr id="29" name="Gruppieren 28">
              <a:extLst>
                <a:ext uri="{FF2B5EF4-FFF2-40B4-BE49-F238E27FC236}">
                  <a16:creationId xmlns:a16="http://schemas.microsoft.com/office/drawing/2014/main" id="{96651248-308F-1304-3B35-62122AB5ABA3}"/>
                </a:ext>
              </a:extLst>
            </p:cNvPr>
            <p:cNvGrpSpPr/>
            <p:nvPr/>
          </p:nvGrpSpPr>
          <p:grpSpPr>
            <a:xfrm>
              <a:off x="4118411" y="1480920"/>
              <a:ext cx="1081241" cy="540620"/>
              <a:chOff x="3551148" y="768886"/>
              <a:chExt cx="1081241" cy="540620"/>
            </a:xfrm>
          </p:grpSpPr>
          <p:sp>
            <p:nvSpPr>
              <p:cNvPr id="99" name="Rechteck: abgerundete Ecken 98">
                <a:extLst>
                  <a:ext uri="{FF2B5EF4-FFF2-40B4-BE49-F238E27FC236}">
                    <a16:creationId xmlns:a16="http://schemas.microsoft.com/office/drawing/2014/main" id="{FAEEF772-4564-4BE4-6E40-11DA05587990}"/>
                  </a:ext>
                </a:extLst>
              </p:cNvPr>
              <p:cNvSpPr/>
              <p:nvPr/>
            </p:nvSpPr>
            <p:spPr>
              <a:xfrm>
                <a:off x="3551148" y="768886"/>
                <a:ext cx="1081241" cy="54062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100" name="Rechteck: abgerundete Ecken 30">
                <a:extLst>
                  <a:ext uri="{FF2B5EF4-FFF2-40B4-BE49-F238E27FC236}">
                    <a16:creationId xmlns:a16="http://schemas.microsoft.com/office/drawing/2014/main" id="{9CB80A61-5987-BCDC-DF6D-3354AEFC0DCC}"/>
                  </a:ext>
                </a:extLst>
              </p:cNvPr>
              <p:cNvSpPr txBox="1"/>
              <p:nvPr/>
            </p:nvSpPr>
            <p:spPr>
              <a:xfrm>
                <a:off x="3577539" y="795277"/>
                <a:ext cx="1028459" cy="48783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kern="1200" dirty="0"/>
                  <a:t>Vereinsrat</a:t>
                </a:r>
              </a:p>
            </p:txBody>
          </p:sp>
        </p:grpSp>
        <p:grpSp>
          <p:nvGrpSpPr>
            <p:cNvPr id="127" name="Gruppieren 126">
              <a:extLst>
                <a:ext uri="{FF2B5EF4-FFF2-40B4-BE49-F238E27FC236}">
                  <a16:creationId xmlns:a16="http://schemas.microsoft.com/office/drawing/2014/main" id="{25DC1777-4EA4-BA7E-CC03-ED2571F04FB1}"/>
                </a:ext>
              </a:extLst>
            </p:cNvPr>
            <p:cNvGrpSpPr/>
            <p:nvPr/>
          </p:nvGrpSpPr>
          <p:grpSpPr>
            <a:xfrm>
              <a:off x="8712561" y="3924049"/>
              <a:ext cx="1081241" cy="540620"/>
              <a:chOff x="6110987" y="3071930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131" name="Rechteck: abgerundete Ecken 130">
                <a:extLst>
                  <a:ext uri="{FF2B5EF4-FFF2-40B4-BE49-F238E27FC236}">
                    <a16:creationId xmlns:a16="http://schemas.microsoft.com/office/drawing/2014/main" id="{ABDE0294-77FF-2CA3-7883-149AE823FC42}"/>
                  </a:ext>
                </a:extLst>
              </p:cNvPr>
              <p:cNvSpPr/>
              <p:nvPr/>
            </p:nvSpPr>
            <p:spPr>
              <a:xfrm>
                <a:off x="6110987" y="3071930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135" name="Rechteck: abgerundete Ecken 66">
                <a:extLst>
                  <a:ext uri="{FF2B5EF4-FFF2-40B4-BE49-F238E27FC236}">
                    <a16:creationId xmlns:a16="http://schemas.microsoft.com/office/drawing/2014/main" id="{7CB7FCEA-697E-0B55-9DBC-5E06952842C3}"/>
                  </a:ext>
                </a:extLst>
              </p:cNvPr>
              <p:cNvSpPr txBox="1"/>
              <p:nvPr/>
            </p:nvSpPr>
            <p:spPr>
              <a:xfrm>
                <a:off x="6137378" y="3098321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dirty="0">
                    <a:solidFill>
                      <a:sysClr val="windowText" lastClr="000000"/>
                    </a:solidFill>
                  </a:rPr>
                  <a:t>Gerätewart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kern="1200" dirty="0">
                    <a:solidFill>
                      <a:sysClr val="windowText" lastClr="000000"/>
                    </a:solidFill>
                  </a:rPr>
                  <a:t>Tobias Scheider</a:t>
                </a:r>
              </a:p>
            </p:txBody>
          </p:sp>
        </p:grpSp>
        <p:cxnSp>
          <p:nvCxnSpPr>
            <p:cNvPr id="138" name="Gerader Verbinder 137">
              <a:extLst>
                <a:ext uri="{FF2B5EF4-FFF2-40B4-BE49-F238E27FC236}">
                  <a16:creationId xmlns:a16="http://schemas.microsoft.com/office/drawing/2014/main" id="{A1C5AD23-2772-5C5A-72E2-E72F544254CB}"/>
                </a:ext>
              </a:extLst>
            </p:cNvPr>
            <p:cNvCxnSpPr>
              <a:cxnSpLocks/>
            </p:cNvCxnSpPr>
            <p:nvPr/>
          </p:nvCxnSpPr>
          <p:spPr>
            <a:xfrm>
              <a:off x="2531818" y="2202158"/>
              <a:ext cx="10718" cy="320112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Gerader Verbinder 147">
              <a:extLst>
                <a:ext uri="{FF2B5EF4-FFF2-40B4-BE49-F238E27FC236}">
                  <a16:creationId xmlns:a16="http://schemas.microsoft.com/office/drawing/2014/main" id="{ED8275F9-BC68-DB4B-4CE2-E934BCD770FE}"/>
                </a:ext>
              </a:extLst>
            </p:cNvPr>
            <p:cNvCxnSpPr>
              <a:cxnSpLocks/>
            </p:cNvCxnSpPr>
            <p:nvPr/>
          </p:nvCxnSpPr>
          <p:spPr>
            <a:xfrm>
              <a:off x="7873671" y="2192533"/>
              <a:ext cx="35094" cy="3264945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" name="Gruppieren 1">
              <a:extLst>
                <a:ext uri="{FF2B5EF4-FFF2-40B4-BE49-F238E27FC236}">
                  <a16:creationId xmlns:a16="http://schemas.microsoft.com/office/drawing/2014/main" id="{3233B111-994D-DC24-0D95-36927A5F31AB}"/>
                </a:ext>
              </a:extLst>
            </p:cNvPr>
            <p:cNvGrpSpPr/>
            <p:nvPr/>
          </p:nvGrpSpPr>
          <p:grpSpPr>
            <a:xfrm>
              <a:off x="7358206" y="2389696"/>
              <a:ext cx="1081241" cy="540620"/>
              <a:chOff x="337158" y="2304248"/>
              <a:chExt cx="1081241" cy="540620"/>
            </a:xfrm>
            <a:solidFill>
              <a:schemeClr val="accent1"/>
            </a:solidFill>
          </p:grpSpPr>
          <p:sp>
            <p:nvSpPr>
              <p:cNvPr id="3" name="Rechteck: abgerundete Ecken 2">
                <a:extLst>
                  <a:ext uri="{FF2B5EF4-FFF2-40B4-BE49-F238E27FC236}">
                    <a16:creationId xmlns:a16="http://schemas.microsoft.com/office/drawing/2014/main" id="{902BF598-D47C-4BE7-5A5F-77855EF07ADA}"/>
                  </a:ext>
                </a:extLst>
              </p:cNvPr>
              <p:cNvSpPr/>
              <p:nvPr/>
            </p:nvSpPr>
            <p:spPr>
              <a:xfrm>
                <a:off x="337158" y="2304248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4" name="Rechteck: abgerundete Ecken 34">
                <a:extLst>
                  <a:ext uri="{FF2B5EF4-FFF2-40B4-BE49-F238E27FC236}">
                    <a16:creationId xmlns:a16="http://schemas.microsoft.com/office/drawing/2014/main" id="{A897A500-468E-47BA-E1B1-286A2515F669}"/>
                  </a:ext>
                </a:extLst>
              </p:cNvPr>
              <p:cNvSpPr txBox="1"/>
              <p:nvPr/>
            </p:nvSpPr>
            <p:spPr>
              <a:xfrm>
                <a:off x="363549" y="2330639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985" tIns="6985" rIns="6985" bIns="698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1100" kern="1200" dirty="0"/>
                  <a:t>Marketing</a:t>
                </a:r>
              </a:p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kern="1200" dirty="0">
                    <a:solidFill>
                      <a:schemeClr val="bg1"/>
                    </a:solidFill>
                  </a:rPr>
                  <a:t>Alexandra Kraft</a:t>
                </a:r>
              </a:p>
            </p:txBody>
          </p:sp>
        </p:grpSp>
        <p:grpSp>
          <p:nvGrpSpPr>
            <p:cNvPr id="5" name="Gruppieren 4">
              <a:extLst>
                <a:ext uri="{FF2B5EF4-FFF2-40B4-BE49-F238E27FC236}">
                  <a16:creationId xmlns:a16="http://schemas.microsoft.com/office/drawing/2014/main" id="{13E2B494-76C4-9DF3-E83A-45114C5C3F3D}"/>
                </a:ext>
              </a:extLst>
            </p:cNvPr>
            <p:cNvGrpSpPr/>
            <p:nvPr/>
          </p:nvGrpSpPr>
          <p:grpSpPr>
            <a:xfrm>
              <a:off x="7379292" y="5405057"/>
              <a:ext cx="1081241" cy="540620"/>
              <a:chOff x="607468" y="3071930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6" name="Rechteck: abgerundete Ecken 5">
                <a:extLst>
                  <a:ext uri="{FF2B5EF4-FFF2-40B4-BE49-F238E27FC236}">
                    <a16:creationId xmlns:a16="http://schemas.microsoft.com/office/drawing/2014/main" id="{048D710D-453A-9C0F-E19F-4251F0807141}"/>
                  </a:ext>
                </a:extLst>
              </p:cNvPr>
              <p:cNvSpPr/>
              <p:nvPr/>
            </p:nvSpPr>
            <p:spPr>
              <a:xfrm>
                <a:off x="607468" y="3071930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9" name="Rechteck: abgerundete Ecken 36">
                <a:extLst>
                  <a:ext uri="{FF2B5EF4-FFF2-40B4-BE49-F238E27FC236}">
                    <a16:creationId xmlns:a16="http://schemas.microsoft.com/office/drawing/2014/main" id="{5BC72048-CA42-F5FE-25A9-0EB2E181F5F0}"/>
                  </a:ext>
                </a:extLst>
              </p:cNvPr>
              <p:cNvSpPr txBox="1"/>
              <p:nvPr/>
            </p:nvSpPr>
            <p:spPr>
              <a:xfrm>
                <a:off x="633859" y="3098321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kern="1200" dirty="0">
                    <a:solidFill>
                      <a:sysClr val="windowText" lastClr="000000"/>
                    </a:solidFill>
                  </a:rPr>
                  <a:t>Sponsoring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dirty="0">
                    <a:solidFill>
                      <a:sysClr val="windowText" lastClr="000000"/>
                    </a:solidFill>
                  </a:rPr>
                  <a:t>Heinz Voges</a:t>
                </a:r>
                <a:endParaRPr lang="de-DE" sz="800" kern="1200" dirty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10" name="Gruppieren 9">
              <a:extLst>
                <a:ext uri="{FF2B5EF4-FFF2-40B4-BE49-F238E27FC236}">
                  <a16:creationId xmlns:a16="http://schemas.microsoft.com/office/drawing/2014/main" id="{3548A2B8-93E8-667E-9F9E-73DA67AE2D05}"/>
                </a:ext>
              </a:extLst>
            </p:cNvPr>
            <p:cNvGrpSpPr/>
            <p:nvPr/>
          </p:nvGrpSpPr>
          <p:grpSpPr>
            <a:xfrm>
              <a:off x="7358206" y="3166258"/>
              <a:ext cx="1081241" cy="540620"/>
              <a:chOff x="607468" y="3839611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14" name="Rechteck: abgerundete Ecken 13">
                <a:extLst>
                  <a:ext uri="{FF2B5EF4-FFF2-40B4-BE49-F238E27FC236}">
                    <a16:creationId xmlns:a16="http://schemas.microsoft.com/office/drawing/2014/main" id="{8A02449C-96E2-C033-28F2-C862794FF281}"/>
                  </a:ext>
                </a:extLst>
              </p:cNvPr>
              <p:cNvSpPr/>
              <p:nvPr/>
            </p:nvSpPr>
            <p:spPr>
              <a:xfrm>
                <a:off x="607468" y="3839611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15" name="Rechteck: abgerundete Ecken 38">
                <a:extLst>
                  <a:ext uri="{FF2B5EF4-FFF2-40B4-BE49-F238E27FC236}">
                    <a16:creationId xmlns:a16="http://schemas.microsoft.com/office/drawing/2014/main" id="{12B354D3-3B1E-992A-6970-1814F174FADA}"/>
                  </a:ext>
                </a:extLst>
              </p:cNvPr>
              <p:cNvSpPr txBox="1"/>
              <p:nvPr/>
            </p:nvSpPr>
            <p:spPr>
              <a:xfrm>
                <a:off x="633859" y="3866002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dirty="0">
                    <a:solidFill>
                      <a:sysClr val="windowText" lastClr="000000"/>
                    </a:solidFill>
                  </a:rPr>
                  <a:t>Homepage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dirty="0">
                    <a:solidFill>
                      <a:schemeClr val="tx1"/>
                    </a:solidFill>
                  </a:rPr>
                  <a:t>Mika Schwemmle</a:t>
                </a:r>
                <a:endParaRPr lang="de-DE" sz="800" kern="12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6" name="Gruppieren 25">
              <a:extLst>
                <a:ext uri="{FF2B5EF4-FFF2-40B4-BE49-F238E27FC236}">
                  <a16:creationId xmlns:a16="http://schemas.microsoft.com/office/drawing/2014/main" id="{E964600E-942D-149F-820D-705E5E35ACB0}"/>
                </a:ext>
              </a:extLst>
            </p:cNvPr>
            <p:cNvGrpSpPr/>
            <p:nvPr/>
          </p:nvGrpSpPr>
          <p:grpSpPr>
            <a:xfrm>
              <a:off x="7359678" y="3934092"/>
              <a:ext cx="1081241" cy="540620"/>
              <a:chOff x="607468" y="4607293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41" name="Rechteck: abgerundete Ecken 40">
                <a:extLst>
                  <a:ext uri="{FF2B5EF4-FFF2-40B4-BE49-F238E27FC236}">
                    <a16:creationId xmlns:a16="http://schemas.microsoft.com/office/drawing/2014/main" id="{EACF5D6A-9516-7FA7-1982-ACADB57DBFB6}"/>
                  </a:ext>
                </a:extLst>
              </p:cNvPr>
              <p:cNvSpPr/>
              <p:nvPr/>
            </p:nvSpPr>
            <p:spPr>
              <a:xfrm>
                <a:off x="607468" y="4607293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42" name="Rechteck: abgerundete Ecken 40">
                <a:extLst>
                  <a:ext uri="{FF2B5EF4-FFF2-40B4-BE49-F238E27FC236}">
                    <a16:creationId xmlns:a16="http://schemas.microsoft.com/office/drawing/2014/main" id="{B1E5FE5B-7614-5110-563D-51CC8E97030B}"/>
                  </a:ext>
                </a:extLst>
              </p:cNvPr>
              <p:cNvSpPr txBox="1"/>
              <p:nvPr/>
            </p:nvSpPr>
            <p:spPr>
              <a:xfrm>
                <a:off x="633859" y="4633684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dirty="0">
                    <a:solidFill>
                      <a:sysClr val="windowText" lastClr="000000"/>
                    </a:solidFill>
                  </a:rPr>
                  <a:t>Soziale Medien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dirty="0">
                    <a:solidFill>
                      <a:schemeClr val="tx1"/>
                    </a:solidFill>
                  </a:rPr>
                  <a:t>Sofie Jakobsen/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kern="1200">
                    <a:solidFill>
                      <a:schemeClr val="tx1"/>
                    </a:solidFill>
                  </a:rPr>
                  <a:t>Maren Pflüger</a:t>
                </a:r>
                <a:endParaRPr lang="de-DE" sz="800" kern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53" name="Gruppieren 152">
              <a:extLst>
                <a:ext uri="{FF2B5EF4-FFF2-40B4-BE49-F238E27FC236}">
                  <a16:creationId xmlns:a16="http://schemas.microsoft.com/office/drawing/2014/main" id="{9B804393-E08B-DF2C-4D24-FD0FE3186A57}"/>
                </a:ext>
              </a:extLst>
            </p:cNvPr>
            <p:cNvGrpSpPr/>
            <p:nvPr/>
          </p:nvGrpSpPr>
          <p:grpSpPr>
            <a:xfrm>
              <a:off x="7368144" y="4670691"/>
              <a:ext cx="1081241" cy="540620"/>
              <a:chOff x="607468" y="4607293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154" name="Rechteck: abgerundete Ecken 153">
                <a:extLst>
                  <a:ext uri="{FF2B5EF4-FFF2-40B4-BE49-F238E27FC236}">
                    <a16:creationId xmlns:a16="http://schemas.microsoft.com/office/drawing/2014/main" id="{63A6DBA8-2E7D-98C0-59B6-340B9FC353D4}"/>
                  </a:ext>
                </a:extLst>
              </p:cNvPr>
              <p:cNvSpPr/>
              <p:nvPr/>
            </p:nvSpPr>
            <p:spPr>
              <a:xfrm>
                <a:off x="607468" y="4607293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155" name="Rechteck: abgerundete Ecken 40">
                <a:extLst>
                  <a:ext uri="{FF2B5EF4-FFF2-40B4-BE49-F238E27FC236}">
                    <a16:creationId xmlns:a16="http://schemas.microsoft.com/office/drawing/2014/main" id="{716A5843-CE75-7774-D839-5F544669018C}"/>
                  </a:ext>
                </a:extLst>
              </p:cNvPr>
              <p:cNvSpPr txBox="1"/>
              <p:nvPr/>
            </p:nvSpPr>
            <p:spPr>
              <a:xfrm>
                <a:off x="633859" y="4633684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dirty="0">
                    <a:solidFill>
                      <a:sysClr val="windowText" lastClr="000000"/>
                    </a:solidFill>
                  </a:rPr>
                  <a:t>Newsletter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kern="1200" dirty="0">
                    <a:solidFill>
                      <a:sysClr val="windowText" lastClr="000000"/>
                    </a:solidFill>
                  </a:rPr>
                  <a:t>Tobias Kraft</a:t>
                </a:r>
              </a:p>
            </p:txBody>
          </p:sp>
        </p:grpSp>
        <p:cxnSp>
          <p:nvCxnSpPr>
            <p:cNvPr id="59" name="Gerader Verbinder 58">
              <a:extLst>
                <a:ext uri="{FF2B5EF4-FFF2-40B4-BE49-F238E27FC236}">
                  <a16:creationId xmlns:a16="http://schemas.microsoft.com/office/drawing/2014/main" id="{5AF0DA92-5E79-4306-4EDD-44026329CA88}"/>
                </a:ext>
              </a:extLst>
            </p:cNvPr>
            <p:cNvCxnSpPr>
              <a:cxnSpLocks/>
              <a:stCxn id="16" idx="1"/>
              <a:endCxn id="86" idx="3"/>
            </p:cNvCxnSpPr>
            <p:nvPr/>
          </p:nvCxnSpPr>
          <p:spPr>
            <a:xfrm flipH="1" flipV="1">
              <a:off x="4058302" y="3482483"/>
              <a:ext cx="972771" cy="445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" name="Gruppieren 34">
              <a:extLst>
                <a:ext uri="{FF2B5EF4-FFF2-40B4-BE49-F238E27FC236}">
                  <a16:creationId xmlns:a16="http://schemas.microsoft.com/office/drawing/2014/main" id="{C4E402A5-6E49-02C5-60D0-FE906899C28B}"/>
                </a:ext>
              </a:extLst>
            </p:cNvPr>
            <p:cNvGrpSpPr/>
            <p:nvPr/>
          </p:nvGrpSpPr>
          <p:grpSpPr>
            <a:xfrm>
              <a:off x="3270472" y="2408998"/>
              <a:ext cx="2556783" cy="532865"/>
              <a:chOff x="2569921" y="2304248"/>
              <a:chExt cx="1081241" cy="540620"/>
            </a:xfrm>
            <a:solidFill>
              <a:schemeClr val="accent1"/>
            </a:solidFill>
          </p:grpSpPr>
          <p:sp>
            <p:nvSpPr>
              <p:cNvPr id="87" name="Rechteck: abgerundete Ecken 86">
                <a:extLst>
                  <a:ext uri="{FF2B5EF4-FFF2-40B4-BE49-F238E27FC236}">
                    <a16:creationId xmlns:a16="http://schemas.microsoft.com/office/drawing/2014/main" id="{4A17C5A5-C819-C55A-ACBE-ACCB93A05B96}"/>
                  </a:ext>
                </a:extLst>
              </p:cNvPr>
              <p:cNvSpPr/>
              <p:nvPr/>
            </p:nvSpPr>
            <p:spPr>
              <a:xfrm>
                <a:off x="2569921" y="2304248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88" name="Rechteck: abgerundete Ecken 42">
                <a:extLst>
                  <a:ext uri="{FF2B5EF4-FFF2-40B4-BE49-F238E27FC236}">
                    <a16:creationId xmlns:a16="http://schemas.microsoft.com/office/drawing/2014/main" id="{ABBA7019-AE41-15B1-A897-C674B160B118}"/>
                  </a:ext>
                </a:extLst>
              </p:cNvPr>
              <p:cNvSpPr txBox="1"/>
              <p:nvPr/>
            </p:nvSpPr>
            <p:spPr>
              <a:xfrm>
                <a:off x="2596312" y="2330639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985" tIns="6985" rIns="6985" bIns="698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1100" kern="1200" dirty="0"/>
                  <a:t>Jugend</a:t>
                </a:r>
              </a:p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dirty="0"/>
                  <a:t>Bastian Voges</a:t>
                </a:r>
                <a:endParaRPr lang="de-DE" sz="800" kern="1200" dirty="0"/>
              </a:p>
            </p:txBody>
          </p:sp>
        </p:grpSp>
        <p:grpSp>
          <p:nvGrpSpPr>
            <p:cNvPr id="36" name="Gruppieren 35">
              <a:extLst>
                <a:ext uri="{FF2B5EF4-FFF2-40B4-BE49-F238E27FC236}">
                  <a16:creationId xmlns:a16="http://schemas.microsoft.com/office/drawing/2014/main" id="{30825864-99D3-ECE7-8979-34C98C2A20C6}"/>
                </a:ext>
              </a:extLst>
            </p:cNvPr>
            <p:cNvGrpSpPr/>
            <p:nvPr/>
          </p:nvGrpSpPr>
          <p:grpSpPr>
            <a:xfrm>
              <a:off x="3300231" y="3212173"/>
              <a:ext cx="777037" cy="540620"/>
              <a:chOff x="1915770" y="3071930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85" name="Rechteck: abgerundete Ecken 84">
                <a:extLst>
                  <a:ext uri="{FF2B5EF4-FFF2-40B4-BE49-F238E27FC236}">
                    <a16:creationId xmlns:a16="http://schemas.microsoft.com/office/drawing/2014/main" id="{288609EB-4205-D6A5-53C2-0A97ADBC9C81}"/>
                  </a:ext>
                </a:extLst>
              </p:cNvPr>
              <p:cNvSpPr/>
              <p:nvPr/>
            </p:nvSpPr>
            <p:spPr>
              <a:xfrm>
                <a:off x="1915770" y="3071930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86" name="Rechteck: abgerundete Ecken 44">
                <a:extLst>
                  <a:ext uri="{FF2B5EF4-FFF2-40B4-BE49-F238E27FC236}">
                    <a16:creationId xmlns:a16="http://schemas.microsoft.com/office/drawing/2014/main" id="{F2FF9346-A70A-4B80-CBC1-A06F68A8B821}"/>
                  </a:ext>
                </a:extLst>
              </p:cNvPr>
              <p:cNvSpPr txBox="1"/>
              <p:nvPr/>
            </p:nvSpPr>
            <p:spPr>
              <a:xfrm>
                <a:off x="1942161" y="3098321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dirty="0">
                    <a:solidFill>
                      <a:sysClr val="windowText" lastClr="000000"/>
                    </a:solidFill>
                  </a:rPr>
                  <a:t>Spielbetrieb</a:t>
                </a:r>
                <a:endParaRPr lang="de-DE" sz="900" kern="1200" dirty="0">
                  <a:solidFill>
                    <a:sysClr val="windowText" lastClr="000000"/>
                  </a:solidFill>
                </a:endParaRP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dirty="0">
                    <a:solidFill>
                      <a:sysClr val="windowText" lastClr="000000"/>
                    </a:solidFill>
                  </a:rPr>
                  <a:t>Patrick Volz</a:t>
                </a:r>
                <a:endParaRPr lang="de-DE" sz="800" kern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37" name="Gruppieren 36">
              <a:extLst>
                <a:ext uri="{FF2B5EF4-FFF2-40B4-BE49-F238E27FC236}">
                  <a16:creationId xmlns:a16="http://schemas.microsoft.com/office/drawing/2014/main" id="{4D51A78A-E290-31C8-7DEB-354E181A4E92}"/>
                </a:ext>
              </a:extLst>
            </p:cNvPr>
            <p:cNvGrpSpPr/>
            <p:nvPr/>
          </p:nvGrpSpPr>
          <p:grpSpPr>
            <a:xfrm>
              <a:off x="3310255" y="4050705"/>
              <a:ext cx="772920" cy="540620"/>
              <a:chOff x="2186081" y="3867226"/>
              <a:chExt cx="1081241" cy="540620"/>
            </a:xfrm>
            <a:solidFill>
              <a:schemeClr val="accent3">
                <a:lumMod val="20000"/>
                <a:lumOff val="80000"/>
              </a:schemeClr>
            </a:solidFill>
          </p:grpSpPr>
          <p:sp>
            <p:nvSpPr>
              <p:cNvPr id="83" name="Rechteck: abgerundete Ecken 82">
                <a:extLst>
                  <a:ext uri="{FF2B5EF4-FFF2-40B4-BE49-F238E27FC236}">
                    <a16:creationId xmlns:a16="http://schemas.microsoft.com/office/drawing/2014/main" id="{EFC78765-C1DC-267F-8AEB-C2523A5D29D8}"/>
                  </a:ext>
                </a:extLst>
              </p:cNvPr>
              <p:cNvSpPr/>
              <p:nvPr/>
            </p:nvSpPr>
            <p:spPr>
              <a:xfrm>
                <a:off x="2186081" y="3867226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84" name="Rechteck: abgerundete Ecken 46">
                <a:extLst>
                  <a:ext uri="{FF2B5EF4-FFF2-40B4-BE49-F238E27FC236}">
                    <a16:creationId xmlns:a16="http://schemas.microsoft.com/office/drawing/2014/main" id="{199D829B-359E-CA4B-2F8E-9C1E14BA8C8A}"/>
                  </a:ext>
                </a:extLst>
              </p:cNvPr>
              <p:cNvSpPr txBox="1"/>
              <p:nvPr/>
            </p:nvSpPr>
            <p:spPr>
              <a:xfrm>
                <a:off x="2212472" y="3893617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kern="1200" dirty="0">
                    <a:solidFill>
                      <a:sysClr val="windowText" lastClr="000000"/>
                    </a:solidFill>
                  </a:rPr>
                  <a:t>A-Jugend</a:t>
                </a:r>
              </a:p>
            </p:txBody>
          </p:sp>
        </p:grpSp>
        <p:grpSp>
          <p:nvGrpSpPr>
            <p:cNvPr id="38" name="Gruppieren 37">
              <a:extLst>
                <a:ext uri="{FF2B5EF4-FFF2-40B4-BE49-F238E27FC236}">
                  <a16:creationId xmlns:a16="http://schemas.microsoft.com/office/drawing/2014/main" id="{D965A3A0-DBA3-B30B-23F4-A9905554C199}"/>
                </a:ext>
              </a:extLst>
            </p:cNvPr>
            <p:cNvGrpSpPr/>
            <p:nvPr/>
          </p:nvGrpSpPr>
          <p:grpSpPr>
            <a:xfrm>
              <a:off x="4165775" y="5502616"/>
              <a:ext cx="771857" cy="540620"/>
              <a:chOff x="2186081" y="4634908"/>
              <a:chExt cx="1081241" cy="540620"/>
            </a:xfrm>
            <a:solidFill>
              <a:schemeClr val="accent3">
                <a:lumMod val="20000"/>
                <a:lumOff val="80000"/>
              </a:schemeClr>
            </a:solidFill>
          </p:grpSpPr>
          <p:sp>
            <p:nvSpPr>
              <p:cNvPr id="81" name="Rechteck: abgerundete Ecken 80">
                <a:extLst>
                  <a:ext uri="{FF2B5EF4-FFF2-40B4-BE49-F238E27FC236}">
                    <a16:creationId xmlns:a16="http://schemas.microsoft.com/office/drawing/2014/main" id="{8A64679D-1BF2-EAA7-5E7C-E72F074E6FF2}"/>
                  </a:ext>
                </a:extLst>
              </p:cNvPr>
              <p:cNvSpPr/>
              <p:nvPr/>
            </p:nvSpPr>
            <p:spPr>
              <a:xfrm>
                <a:off x="2186081" y="4634908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82" name="Rechteck: abgerundete Ecken 48">
                <a:extLst>
                  <a:ext uri="{FF2B5EF4-FFF2-40B4-BE49-F238E27FC236}">
                    <a16:creationId xmlns:a16="http://schemas.microsoft.com/office/drawing/2014/main" id="{9C6B608C-4D03-95D4-92F4-4E251BC622B5}"/>
                  </a:ext>
                </a:extLst>
              </p:cNvPr>
              <p:cNvSpPr txBox="1"/>
              <p:nvPr/>
            </p:nvSpPr>
            <p:spPr>
              <a:xfrm>
                <a:off x="2212472" y="4661299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dirty="0">
                    <a:solidFill>
                      <a:sysClr val="windowText" lastClr="000000"/>
                    </a:solidFill>
                  </a:rPr>
                  <a:t>Torwarttrainer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kern="1200" dirty="0">
                    <a:solidFill>
                      <a:sysClr val="windowText" lastClr="000000"/>
                    </a:solidFill>
                  </a:rPr>
                  <a:t>Osman Kurt</a:t>
                </a:r>
              </a:p>
            </p:txBody>
          </p:sp>
        </p:grpSp>
        <p:grpSp>
          <p:nvGrpSpPr>
            <p:cNvPr id="78" name="Gruppieren 77">
              <a:extLst>
                <a:ext uri="{FF2B5EF4-FFF2-40B4-BE49-F238E27FC236}">
                  <a16:creationId xmlns:a16="http://schemas.microsoft.com/office/drawing/2014/main" id="{43E002D0-3EC2-7E71-8706-640CE1F5074A}"/>
                </a:ext>
              </a:extLst>
            </p:cNvPr>
            <p:cNvGrpSpPr/>
            <p:nvPr/>
          </p:nvGrpSpPr>
          <p:grpSpPr>
            <a:xfrm>
              <a:off x="5010093" y="5494227"/>
              <a:ext cx="781276" cy="540620"/>
              <a:chOff x="2186081" y="4634908"/>
              <a:chExt cx="1081241" cy="540620"/>
            </a:xfrm>
            <a:solidFill>
              <a:schemeClr val="accent3">
                <a:lumMod val="20000"/>
                <a:lumOff val="80000"/>
              </a:schemeClr>
            </a:solidFill>
          </p:grpSpPr>
          <p:sp>
            <p:nvSpPr>
              <p:cNvPr id="109" name="Rechteck: abgerundete Ecken 108">
                <a:extLst>
                  <a:ext uri="{FF2B5EF4-FFF2-40B4-BE49-F238E27FC236}">
                    <a16:creationId xmlns:a16="http://schemas.microsoft.com/office/drawing/2014/main" id="{A63384B3-3990-1FD2-1284-0D6220A409CF}"/>
                  </a:ext>
                </a:extLst>
              </p:cNvPr>
              <p:cNvSpPr/>
              <p:nvPr/>
            </p:nvSpPr>
            <p:spPr>
              <a:xfrm>
                <a:off x="2186081" y="4634908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110" name="Rechteck: abgerundete Ecken 48">
                <a:extLst>
                  <a:ext uri="{FF2B5EF4-FFF2-40B4-BE49-F238E27FC236}">
                    <a16:creationId xmlns:a16="http://schemas.microsoft.com/office/drawing/2014/main" id="{0DE907B4-1B01-C3EB-EAED-0BC77C19B67B}"/>
                  </a:ext>
                </a:extLst>
              </p:cNvPr>
              <p:cNvSpPr txBox="1"/>
              <p:nvPr/>
            </p:nvSpPr>
            <p:spPr>
              <a:xfrm>
                <a:off x="2212472" y="4661299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dirty="0">
                    <a:solidFill>
                      <a:sysClr val="windowText" lastClr="000000"/>
                    </a:solidFill>
                  </a:rPr>
                  <a:t>FSJ Einsatzstelle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kern="1200" dirty="0">
                    <a:solidFill>
                      <a:sysClr val="windowText" lastClr="000000"/>
                    </a:solidFill>
                  </a:rPr>
                  <a:t>Bastian Voges</a:t>
                </a:r>
              </a:p>
            </p:txBody>
          </p:sp>
        </p:grpSp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A3378864-D222-8609-57CE-E4D692FC01C4}"/>
                </a:ext>
              </a:extLst>
            </p:cNvPr>
            <p:cNvGrpSpPr/>
            <p:nvPr/>
          </p:nvGrpSpPr>
          <p:grpSpPr>
            <a:xfrm>
              <a:off x="4162108" y="3212742"/>
              <a:ext cx="777037" cy="540620"/>
              <a:chOff x="1915770" y="3071930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8" name="Rechteck: abgerundete Ecken 7">
                <a:extLst>
                  <a:ext uri="{FF2B5EF4-FFF2-40B4-BE49-F238E27FC236}">
                    <a16:creationId xmlns:a16="http://schemas.microsoft.com/office/drawing/2014/main" id="{56D76E9A-20FD-9849-60B8-5E260B7A1C2F}"/>
                  </a:ext>
                </a:extLst>
              </p:cNvPr>
              <p:cNvSpPr/>
              <p:nvPr/>
            </p:nvSpPr>
            <p:spPr>
              <a:xfrm>
                <a:off x="1915770" y="3071930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Rechteck: abgerundete Ecken 44">
                <a:extLst>
                  <a:ext uri="{FF2B5EF4-FFF2-40B4-BE49-F238E27FC236}">
                    <a16:creationId xmlns:a16="http://schemas.microsoft.com/office/drawing/2014/main" id="{7E68E22E-0619-FD78-2837-CAAB1CB282C5}"/>
                  </a:ext>
                </a:extLst>
              </p:cNvPr>
              <p:cNvSpPr txBox="1"/>
              <p:nvPr/>
            </p:nvSpPr>
            <p:spPr>
              <a:xfrm>
                <a:off x="1942161" y="3098321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dirty="0">
                    <a:solidFill>
                      <a:sysClr val="windowText" lastClr="000000"/>
                    </a:solidFill>
                  </a:rPr>
                  <a:t>Turniere</a:t>
                </a:r>
                <a:endParaRPr lang="de-DE" sz="900" kern="1200" dirty="0">
                  <a:solidFill>
                    <a:sysClr val="windowText" lastClr="000000"/>
                  </a:solidFill>
                </a:endParaRP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dirty="0">
                    <a:solidFill>
                      <a:sysClr val="windowText" lastClr="000000"/>
                    </a:solidFill>
                  </a:rPr>
                  <a:t>Tommy Voges</a:t>
                </a:r>
                <a:endParaRPr lang="de-DE" sz="800" kern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2" name="Gruppieren 11">
              <a:extLst>
                <a:ext uri="{FF2B5EF4-FFF2-40B4-BE49-F238E27FC236}">
                  <a16:creationId xmlns:a16="http://schemas.microsoft.com/office/drawing/2014/main" id="{C46B2507-A2D9-1AF5-F694-5406E76F1CBF}"/>
                </a:ext>
              </a:extLst>
            </p:cNvPr>
            <p:cNvGrpSpPr/>
            <p:nvPr/>
          </p:nvGrpSpPr>
          <p:grpSpPr>
            <a:xfrm>
              <a:off x="5012107" y="3216627"/>
              <a:ext cx="777037" cy="540620"/>
              <a:chOff x="1915770" y="3071930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13" name="Rechteck: abgerundete Ecken 12">
                <a:extLst>
                  <a:ext uri="{FF2B5EF4-FFF2-40B4-BE49-F238E27FC236}">
                    <a16:creationId xmlns:a16="http://schemas.microsoft.com/office/drawing/2014/main" id="{F51BDD7A-79BD-E4FA-51AC-3F169906B8F8}"/>
                  </a:ext>
                </a:extLst>
              </p:cNvPr>
              <p:cNvSpPr/>
              <p:nvPr/>
            </p:nvSpPr>
            <p:spPr>
              <a:xfrm>
                <a:off x="1915770" y="3071930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16" name="Rechteck: abgerundete Ecken 44">
                <a:extLst>
                  <a:ext uri="{FF2B5EF4-FFF2-40B4-BE49-F238E27FC236}">
                    <a16:creationId xmlns:a16="http://schemas.microsoft.com/office/drawing/2014/main" id="{132BC1DE-F94B-0102-B651-B758653067E1}"/>
                  </a:ext>
                </a:extLst>
              </p:cNvPr>
              <p:cNvSpPr txBox="1"/>
              <p:nvPr/>
            </p:nvSpPr>
            <p:spPr>
              <a:xfrm>
                <a:off x="1942161" y="3098321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kern="1200" dirty="0">
                    <a:solidFill>
                      <a:sysClr val="windowText" lastClr="000000"/>
                    </a:solidFill>
                  </a:rPr>
                  <a:t>Koordination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dirty="0">
                    <a:solidFill>
                      <a:sysClr val="windowText" lastClr="000000"/>
                    </a:solidFill>
                  </a:rPr>
                  <a:t>M. Hanselmann</a:t>
                </a:r>
                <a:endParaRPr lang="de-DE" sz="800" kern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7" name="Gruppieren 16">
              <a:extLst>
                <a:ext uri="{FF2B5EF4-FFF2-40B4-BE49-F238E27FC236}">
                  <a16:creationId xmlns:a16="http://schemas.microsoft.com/office/drawing/2014/main" id="{1B55F0D9-ABD4-CFBC-EA75-1B34EE82C128}"/>
                </a:ext>
              </a:extLst>
            </p:cNvPr>
            <p:cNvGrpSpPr/>
            <p:nvPr/>
          </p:nvGrpSpPr>
          <p:grpSpPr>
            <a:xfrm>
              <a:off x="4166225" y="4052566"/>
              <a:ext cx="772920" cy="540620"/>
              <a:chOff x="2186081" y="3867226"/>
              <a:chExt cx="1081241" cy="540620"/>
            </a:xfrm>
            <a:solidFill>
              <a:schemeClr val="accent3">
                <a:lumMod val="20000"/>
                <a:lumOff val="80000"/>
              </a:schemeClr>
            </a:solidFill>
          </p:grpSpPr>
          <p:sp>
            <p:nvSpPr>
              <p:cNvPr id="18" name="Rechteck: abgerundete Ecken 17">
                <a:extLst>
                  <a:ext uri="{FF2B5EF4-FFF2-40B4-BE49-F238E27FC236}">
                    <a16:creationId xmlns:a16="http://schemas.microsoft.com/office/drawing/2014/main" id="{22967009-E3EE-FF34-1D20-97DB0B613CD7}"/>
                  </a:ext>
                </a:extLst>
              </p:cNvPr>
              <p:cNvSpPr/>
              <p:nvPr/>
            </p:nvSpPr>
            <p:spPr>
              <a:xfrm>
                <a:off x="2186081" y="3867226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19" name="Rechteck: abgerundete Ecken 46">
                <a:extLst>
                  <a:ext uri="{FF2B5EF4-FFF2-40B4-BE49-F238E27FC236}">
                    <a16:creationId xmlns:a16="http://schemas.microsoft.com/office/drawing/2014/main" id="{29314CF1-9C07-53EF-78FF-205773F3B022}"/>
                  </a:ext>
                </a:extLst>
              </p:cNvPr>
              <p:cNvSpPr txBox="1"/>
              <p:nvPr/>
            </p:nvSpPr>
            <p:spPr>
              <a:xfrm>
                <a:off x="2212472" y="3893617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dirty="0">
                    <a:solidFill>
                      <a:sysClr val="windowText" lastClr="000000"/>
                    </a:solidFill>
                  </a:rPr>
                  <a:t>B</a:t>
                </a:r>
                <a:r>
                  <a:rPr lang="de-DE" sz="900" kern="1200" dirty="0">
                    <a:solidFill>
                      <a:sysClr val="windowText" lastClr="000000"/>
                    </a:solidFill>
                  </a:rPr>
                  <a:t>-Jugend</a:t>
                </a:r>
              </a:p>
            </p:txBody>
          </p:sp>
        </p:grpSp>
        <p:grpSp>
          <p:nvGrpSpPr>
            <p:cNvPr id="20" name="Gruppieren 19">
              <a:extLst>
                <a:ext uri="{FF2B5EF4-FFF2-40B4-BE49-F238E27FC236}">
                  <a16:creationId xmlns:a16="http://schemas.microsoft.com/office/drawing/2014/main" id="{77681E12-C86D-3057-C7AE-4D056E8C420B}"/>
                </a:ext>
              </a:extLst>
            </p:cNvPr>
            <p:cNvGrpSpPr/>
            <p:nvPr/>
          </p:nvGrpSpPr>
          <p:grpSpPr>
            <a:xfrm>
              <a:off x="5011875" y="4049671"/>
              <a:ext cx="772920" cy="540620"/>
              <a:chOff x="2186081" y="3867226"/>
              <a:chExt cx="1081241" cy="540620"/>
            </a:xfrm>
            <a:solidFill>
              <a:schemeClr val="accent3">
                <a:lumMod val="20000"/>
                <a:lumOff val="80000"/>
              </a:schemeClr>
            </a:solidFill>
          </p:grpSpPr>
          <p:sp>
            <p:nvSpPr>
              <p:cNvPr id="21" name="Rechteck: abgerundete Ecken 20">
                <a:extLst>
                  <a:ext uri="{FF2B5EF4-FFF2-40B4-BE49-F238E27FC236}">
                    <a16:creationId xmlns:a16="http://schemas.microsoft.com/office/drawing/2014/main" id="{D89535A6-1FB0-EACE-A686-F48C21CF756E}"/>
                  </a:ext>
                </a:extLst>
              </p:cNvPr>
              <p:cNvSpPr/>
              <p:nvPr/>
            </p:nvSpPr>
            <p:spPr>
              <a:xfrm>
                <a:off x="2186081" y="3867226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22" name="Rechteck: abgerundete Ecken 46">
                <a:extLst>
                  <a:ext uri="{FF2B5EF4-FFF2-40B4-BE49-F238E27FC236}">
                    <a16:creationId xmlns:a16="http://schemas.microsoft.com/office/drawing/2014/main" id="{71381DBF-8637-E00F-90CD-CF4790B7B732}"/>
                  </a:ext>
                </a:extLst>
              </p:cNvPr>
              <p:cNvSpPr txBox="1"/>
              <p:nvPr/>
            </p:nvSpPr>
            <p:spPr>
              <a:xfrm>
                <a:off x="2212472" y="3893617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dirty="0">
                    <a:solidFill>
                      <a:sysClr val="windowText" lastClr="000000"/>
                    </a:solidFill>
                  </a:rPr>
                  <a:t>C-</a:t>
                </a:r>
                <a:r>
                  <a:rPr lang="de-DE" sz="900" kern="1200" dirty="0">
                    <a:solidFill>
                      <a:sysClr val="windowText" lastClr="000000"/>
                    </a:solidFill>
                  </a:rPr>
                  <a:t>Jugend</a:t>
                </a:r>
              </a:p>
            </p:txBody>
          </p:sp>
        </p:grpSp>
        <p:grpSp>
          <p:nvGrpSpPr>
            <p:cNvPr id="23" name="Gruppieren 22">
              <a:extLst>
                <a:ext uri="{FF2B5EF4-FFF2-40B4-BE49-F238E27FC236}">
                  <a16:creationId xmlns:a16="http://schemas.microsoft.com/office/drawing/2014/main" id="{4D25EA30-4208-5CCB-8CAD-B64C0CFC17A1}"/>
                </a:ext>
              </a:extLst>
            </p:cNvPr>
            <p:cNvGrpSpPr/>
            <p:nvPr/>
          </p:nvGrpSpPr>
          <p:grpSpPr>
            <a:xfrm>
              <a:off x="3312260" y="4797114"/>
              <a:ext cx="772920" cy="540620"/>
              <a:chOff x="2186081" y="3867226"/>
              <a:chExt cx="1081241" cy="540620"/>
            </a:xfrm>
            <a:solidFill>
              <a:schemeClr val="accent3">
                <a:lumMod val="20000"/>
                <a:lumOff val="80000"/>
              </a:schemeClr>
            </a:solidFill>
          </p:grpSpPr>
          <p:sp>
            <p:nvSpPr>
              <p:cNvPr id="24" name="Rechteck: abgerundete Ecken 23">
                <a:extLst>
                  <a:ext uri="{FF2B5EF4-FFF2-40B4-BE49-F238E27FC236}">
                    <a16:creationId xmlns:a16="http://schemas.microsoft.com/office/drawing/2014/main" id="{D2008B77-0511-0104-EE82-5B2E7BC8AD87}"/>
                  </a:ext>
                </a:extLst>
              </p:cNvPr>
              <p:cNvSpPr/>
              <p:nvPr/>
            </p:nvSpPr>
            <p:spPr>
              <a:xfrm>
                <a:off x="2186081" y="3867226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25" name="Rechteck: abgerundete Ecken 46">
                <a:extLst>
                  <a:ext uri="{FF2B5EF4-FFF2-40B4-BE49-F238E27FC236}">
                    <a16:creationId xmlns:a16="http://schemas.microsoft.com/office/drawing/2014/main" id="{43961499-0C80-F695-2089-6B56FAFC0BB3}"/>
                  </a:ext>
                </a:extLst>
              </p:cNvPr>
              <p:cNvSpPr txBox="1"/>
              <p:nvPr/>
            </p:nvSpPr>
            <p:spPr>
              <a:xfrm>
                <a:off x="2212472" y="3893617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dirty="0">
                    <a:solidFill>
                      <a:sysClr val="windowText" lastClr="000000"/>
                    </a:solidFill>
                  </a:rPr>
                  <a:t>D</a:t>
                </a:r>
                <a:r>
                  <a:rPr lang="de-DE" sz="900" kern="1200" dirty="0">
                    <a:solidFill>
                      <a:sysClr val="windowText" lastClr="000000"/>
                    </a:solidFill>
                  </a:rPr>
                  <a:t>-Jugend</a:t>
                </a:r>
              </a:p>
            </p:txBody>
          </p:sp>
        </p:grpSp>
        <p:grpSp>
          <p:nvGrpSpPr>
            <p:cNvPr id="27" name="Gruppieren 26">
              <a:extLst>
                <a:ext uri="{FF2B5EF4-FFF2-40B4-BE49-F238E27FC236}">
                  <a16:creationId xmlns:a16="http://schemas.microsoft.com/office/drawing/2014/main" id="{9B84B1D0-A120-B459-7A3D-E5F5B10C0722}"/>
                </a:ext>
              </a:extLst>
            </p:cNvPr>
            <p:cNvGrpSpPr/>
            <p:nvPr/>
          </p:nvGrpSpPr>
          <p:grpSpPr>
            <a:xfrm>
              <a:off x="4163697" y="4794304"/>
              <a:ext cx="772920" cy="540620"/>
              <a:chOff x="2186081" y="3867226"/>
              <a:chExt cx="1081241" cy="540620"/>
            </a:xfrm>
            <a:solidFill>
              <a:schemeClr val="accent3">
                <a:lumMod val="20000"/>
                <a:lumOff val="80000"/>
              </a:schemeClr>
            </a:solidFill>
          </p:grpSpPr>
          <p:sp>
            <p:nvSpPr>
              <p:cNvPr id="30" name="Rechteck: abgerundete Ecken 29">
                <a:extLst>
                  <a:ext uri="{FF2B5EF4-FFF2-40B4-BE49-F238E27FC236}">
                    <a16:creationId xmlns:a16="http://schemas.microsoft.com/office/drawing/2014/main" id="{F3414086-776E-A4AE-E843-AB3F27BEBDC8}"/>
                  </a:ext>
                </a:extLst>
              </p:cNvPr>
              <p:cNvSpPr/>
              <p:nvPr/>
            </p:nvSpPr>
            <p:spPr>
              <a:xfrm>
                <a:off x="2186081" y="3867226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39" name="Rechteck: abgerundete Ecken 46">
                <a:extLst>
                  <a:ext uri="{FF2B5EF4-FFF2-40B4-BE49-F238E27FC236}">
                    <a16:creationId xmlns:a16="http://schemas.microsoft.com/office/drawing/2014/main" id="{EFD16242-B4D6-A53C-47D1-7B1065BB2B48}"/>
                  </a:ext>
                </a:extLst>
              </p:cNvPr>
              <p:cNvSpPr txBox="1"/>
              <p:nvPr/>
            </p:nvSpPr>
            <p:spPr>
              <a:xfrm>
                <a:off x="2212472" y="3893617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kern="1200" dirty="0">
                    <a:solidFill>
                      <a:sysClr val="windowText" lastClr="000000"/>
                    </a:solidFill>
                  </a:rPr>
                  <a:t>E-Jugend</a:t>
                </a:r>
              </a:p>
            </p:txBody>
          </p:sp>
        </p:grpSp>
        <p:grpSp>
          <p:nvGrpSpPr>
            <p:cNvPr id="43" name="Gruppieren 42">
              <a:extLst>
                <a:ext uri="{FF2B5EF4-FFF2-40B4-BE49-F238E27FC236}">
                  <a16:creationId xmlns:a16="http://schemas.microsoft.com/office/drawing/2014/main" id="{64675220-7FC6-8753-5EBF-4514969FD4FB}"/>
                </a:ext>
              </a:extLst>
            </p:cNvPr>
            <p:cNvGrpSpPr/>
            <p:nvPr/>
          </p:nvGrpSpPr>
          <p:grpSpPr>
            <a:xfrm>
              <a:off x="5015878" y="4789563"/>
              <a:ext cx="772920" cy="540620"/>
              <a:chOff x="2186081" y="3867226"/>
              <a:chExt cx="1081241" cy="540620"/>
            </a:xfrm>
            <a:solidFill>
              <a:schemeClr val="accent3">
                <a:lumMod val="20000"/>
                <a:lumOff val="80000"/>
              </a:schemeClr>
            </a:solidFill>
          </p:grpSpPr>
          <p:sp>
            <p:nvSpPr>
              <p:cNvPr id="46" name="Rechteck: abgerundete Ecken 45">
                <a:extLst>
                  <a:ext uri="{FF2B5EF4-FFF2-40B4-BE49-F238E27FC236}">
                    <a16:creationId xmlns:a16="http://schemas.microsoft.com/office/drawing/2014/main" id="{EC672A7F-D4F8-DED8-0D40-36915092755D}"/>
                  </a:ext>
                </a:extLst>
              </p:cNvPr>
              <p:cNvSpPr/>
              <p:nvPr/>
            </p:nvSpPr>
            <p:spPr>
              <a:xfrm>
                <a:off x="2186081" y="3867226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48" name="Rechteck: abgerundete Ecken 46">
                <a:extLst>
                  <a:ext uri="{FF2B5EF4-FFF2-40B4-BE49-F238E27FC236}">
                    <a16:creationId xmlns:a16="http://schemas.microsoft.com/office/drawing/2014/main" id="{A718CDB8-F273-3857-336A-AD19CFB6AABC}"/>
                  </a:ext>
                </a:extLst>
              </p:cNvPr>
              <p:cNvSpPr txBox="1"/>
              <p:nvPr/>
            </p:nvSpPr>
            <p:spPr>
              <a:xfrm>
                <a:off x="2212472" y="3893617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kern="1200" dirty="0">
                    <a:solidFill>
                      <a:sysClr val="windowText" lastClr="000000"/>
                    </a:solidFill>
                  </a:rPr>
                  <a:t>F-Jugend</a:t>
                </a:r>
              </a:p>
            </p:txBody>
          </p:sp>
        </p:grpSp>
        <p:grpSp>
          <p:nvGrpSpPr>
            <p:cNvPr id="49" name="Gruppieren 48">
              <a:extLst>
                <a:ext uri="{FF2B5EF4-FFF2-40B4-BE49-F238E27FC236}">
                  <a16:creationId xmlns:a16="http://schemas.microsoft.com/office/drawing/2014/main" id="{30B4C780-9F08-D36A-D3EA-D7207810B31A}"/>
                </a:ext>
              </a:extLst>
            </p:cNvPr>
            <p:cNvGrpSpPr/>
            <p:nvPr/>
          </p:nvGrpSpPr>
          <p:grpSpPr>
            <a:xfrm>
              <a:off x="3310813" y="5496167"/>
              <a:ext cx="772920" cy="540620"/>
              <a:chOff x="2186081" y="3867226"/>
              <a:chExt cx="1081241" cy="540620"/>
            </a:xfrm>
            <a:solidFill>
              <a:schemeClr val="accent3">
                <a:lumMod val="20000"/>
                <a:lumOff val="80000"/>
              </a:schemeClr>
            </a:solidFill>
          </p:grpSpPr>
          <p:sp>
            <p:nvSpPr>
              <p:cNvPr id="56" name="Rechteck: abgerundete Ecken 55">
                <a:extLst>
                  <a:ext uri="{FF2B5EF4-FFF2-40B4-BE49-F238E27FC236}">
                    <a16:creationId xmlns:a16="http://schemas.microsoft.com/office/drawing/2014/main" id="{2481E983-D51B-D563-3109-D4DF226E9EA2}"/>
                  </a:ext>
                </a:extLst>
              </p:cNvPr>
              <p:cNvSpPr/>
              <p:nvPr/>
            </p:nvSpPr>
            <p:spPr>
              <a:xfrm>
                <a:off x="2186081" y="3867226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57" name="Rechteck: abgerundete Ecken 46">
                <a:extLst>
                  <a:ext uri="{FF2B5EF4-FFF2-40B4-BE49-F238E27FC236}">
                    <a16:creationId xmlns:a16="http://schemas.microsoft.com/office/drawing/2014/main" id="{8C1735BC-906D-BABB-7B03-00DB8CB44A61}"/>
                  </a:ext>
                </a:extLst>
              </p:cNvPr>
              <p:cNvSpPr txBox="1"/>
              <p:nvPr/>
            </p:nvSpPr>
            <p:spPr>
              <a:xfrm>
                <a:off x="2212472" y="3893617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dirty="0">
                    <a:solidFill>
                      <a:sysClr val="windowText" lastClr="000000"/>
                    </a:solidFill>
                  </a:rPr>
                  <a:t>Bambini</a:t>
                </a:r>
                <a:endParaRPr lang="de-DE" sz="900" kern="1200" dirty="0">
                  <a:solidFill>
                    <a:sysClr val="windowText" lastClr="000000"/>
                  </a:solidFill>
                </a:endParaRPr>
              </a:p>
            </p:txBody>
          </p:sp>
        </p:grpSp>
        <p:cxnSp>
          <p:nvCxnSpPr>
            <p:cNvPr id="66" name="Gerader Verbinder 65">
              <a:extLst>
                <a:ext uri="{FF2B5EF4-FFF2-40B4-BE49-F238E27FC236}">
                  <a16:creationId xmlns:a16="http://schemas.microsoft.com/office/drawing/2014/main" id="{C227610A-4802-353D-EE56-13DF5B232E7D}"/>
                </a:ext>
              </a:extLst>
            </p:cNvPr>
            <p:cNvCxnSpPr>
              <a:cxnSpLocks/>
              <a:endCxn id="136" idx="2"/>
            </p:cNvCxnSpPr>
            <p:nvPr/>
          </p:nvCxnSpPr>
          <p:spPr>
            <a:xfrm flipH="1">
              <a:off x="10665051" y="2186803"/>
              <a:ext cx="1441" cy="3018523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0" name="Gruppieren 59">
              <a:extLst>
                <a:ext uri="{FF2B5EF4-FFF2-40B4-BE49-F238E27FC236}">
                  <a16:creationId xmlns:a16="http://schemas.microsoft.com/office/drawing/2014/main" id="{1795958A-806D-F377-901C-5C2244FB096C}"/>
                </a:ext>
              </a:extLst>
            </p:cNvPr>
            <p:cNvGrpSpPr/>
            <p:nvPr/>
          </p:nvGrpSpPr>
          <p:grpSpPr>
            <a:xfrm>
              <a:off x="10119082" y="2397719"/>
              <a:ext cx="1081241" cy="540620"/>
              <a:chOff x="6765138" y="2304248"/>
              <a:chExt cx="1081241" cy="540620"/>
            </a:xfrm>
            <a:solidFill>
              <a:schemeClr val="accent1"/>
            </a:solidFill>
          </p:grpSpPr>
          <p:sp>
            <p:nvSpPr>
              <p:cNvPr id="61" name="Rechteck: abgerundete Ecken 60">
                <a:extLst>
                  <a:ext uri="{FF2B5EF4-FFF2-40B4-BE49-F238E27FC236}">
                    <a16:creationId xmlns:a16="http://schemas.microsoft.com/office/drawing/2014/main" id="{40CBE45F-075C-2D02-75AF-D8E79E19082E}"/>
                  </a:ext>
                </a:extLst>
              </p:cNvPr>
              <p:cNvSpPr/>
              <p:nvPr/>
            </p:nvSpPr>
            <p:spPr>
              <a:xfrm>
                <a:off x="6765138" y="2304248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62" name="Rechteck: abgerundete Ecken 64">
                <a:extLst>
                  <a:ext uri="{FF2B5EF4-FFF2-40B4-BE49-F238E27FC236}">
                    <a16:creationId xmlns:a16="http://schemas.microsoft.com/office/drawing/2014/main" id="{0B505D7D-7824-6317-B8A7-38B1EDF61C42}"/>
                  </a:ext>
                </a:extLst>
              </p:cNvPr>
              <p:cNvSpPr txBox="1"/>
              <p:nvPr/>
            </p:nvSpPr>
            <p:spPr>
              <a:xfrm>
                <a:off x="6791529" y="2330639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985" tIns="6985" rIns="6985" bIns="698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1100" dirty="0"/>
                  <a:t>Festausschuss</a:t>
                </a:r>
                <a:endParaRPr lang="de-DE" sz="1100" kern="1200" dirty="0"/>
              </a:p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dirty="0"/>
                  <a:t>Alexander John</a:t>
                </a:r>
                <a:endParaRPr lang="de-DE" sz="800" kern="1200" dirty="0"/>
              </a:p>
            </p:txBody>
          </p:sp>
        </p:grpSp>
        <p:grpSp>
          <p:nvGrpSpPr>
            <p:cNvPr id="72" name="Gruppieren 71">
              <a:extLst>
                <a:ext uri="{FF2B5EF4-FFF2-40B4-BE49-F238E27FC236}">
                  <a16:creationId xmlns:a16="http://schemas.microsoft.com/office/drawing/2014/main" id="{CB751FDA-B76D-73AF-5AC3-2FB41CA6B259}"/>
                </a:ext>
              </a:extLst>
            </p:cNvPr>
            <p:cNvGrpSpPr/>
            <p:nvPr/>
          </p:nvGrpSpPr>
          <p:grpSpPr>
            <a:xfrm>
              <a:off x="10116151" y="3172058"/>
              <a:ext cx="1081241" cy="540620"/>
              <a:chOff x="607468" y="3071930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74" name="Rechteck: abgerundete Ecken 73">
                <a:extLst>
                  <a:ext uri="{FF2B5EF4-FFF2-40B4-BE49-F238E27FC236}">
                    <a16:creationId xmlns:a16="http://schemas.microsoft.com/office/drawing/2014/main" id="{860DD4F3-2ACB-54AE-7BC8-D49029EB1673}"/>
                  </a:ext>
                </a:extLst>
              </p:cNvPr>
              <p:cNvSpPr/>
              <p:nvPr/>
            </p:nvSpPr>
            <p:spPr>
              <a:xfrm>
                <a:off x="607468" y="3071930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77" name="Rechteck: abgerundete Ecken 36">
                <a:extLst>
                  <a:ext uri="{FF2B5EF4-FFF2-40B4-BE49-F238E27FC236}">
                    <a16:creationId xmlns:a16="http://schemas.microsoft.com/office/drawing/2014/main" id="{2A41B475-5228-3059-4B59-35DB66D1BB2C}"/>
                  </a:ext>
                </a:extLst>
              </p:cNvPr>
              <p:cNvSpPr txBox="1"/>
              <p:nvPr/>
            </p:nvSpPr>
            <p:spPr>
              <a:xfrm>
                <a:off x="633859" y="3098321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dirty="0">
                    <a:solidFill>
                      <a:sysClr val="windowText" lastClr="000000"/>
                    </a:solidFill>
                  </a:rPr>
                  <a:t>Getränke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kern="1200" dirty="0">
                    <a:solidFill>
                      <a:sysClr val="windowText" lastClr="000000"/>
                    </a:solidFill>
                  </a:rPr>
                  <a:t>Alexander John</a:t>
                </a:r>
              </a:p>
            </p:txBody>
          </p:sp>
        </p:grpSp>
        <p:grpSp>
          <p:nvGrpSpPr>
            <p:cNvPr id="80" name="Gruppieren 79">
              <a:extLst>
                <a:ext uri="{FF2B5EF4-FFF2-40B4-BE49-F238E27FC236}">
                  <a16:creationId xmlns:a16="http://schemas.microsoft.com/office/drawing/2014/main" id="{4E1773F3-205F-DE1B-96E0-E9B3A493C6A3}"/>
                </a:ext>
              </a:extLst>
            </p:cNvPr>
            <p:cNvGrpSpPr/>
            <p:nvPr/>
          </p:nvGrpSpPr>
          <p:grpSpPr>
            <a:xfrm>
              <a:off x="8720836" y="5417797"/>
              <a:ext cx="1081241" cy="540620"/>
              <a:chOff x="6110987" y="3071930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111" name="Rechteck: abgerundete Ecken 110">
                <a:extLst>
                  <a:ext uri="{FF2B5EF4-FFF2-40B4-BE49-F238E27FC236}">
                    <a16:creationId xmlns:a16="http://schemas.microsoft.com/office/drawing/2014/main" id="{9D605D3C-9B9B-C3A8-C7F4-75D9285CB0C4}"/>
                  </a:ext>
                </a:extLst>
              </p:cNvPr>
              <p:cNvSpPr/>
              <p:nvPr/>
            </p:nvSpPr>
            <p:spPr>
              <a:xfrm>
                <a:off x="6110987" y="3071930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113" name="Rechteck: abgerundete Ecken 66">
                <a:extLst>
                  <a:ext uri="{FF2B5EF4-FFF2-40B4-BE49-F238E27FC236}">
                    <a16:creationId xmlns:a16="http://schemas.microsoft.com/office/drawing/2014/main" id="{9D569F52-0111-6F2E-AE6A-F7C4A9A8D2E9}"/>
                  </a:ext>
                </a:extLst>
              </p:cNvPr>
              <p:cNvSpPr txBox="1"/>
              <p:nvPr/>
            </p:nvSpPr>
            <p:spPr>
              <a:xfrm>
                <a:off x="6137378" y="3098321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kern="1200" dirty="0">
                    <a:solidFill>
                      <a:sysClr val="windowText" lastClr="000000"/>
                    </a:solidFill>
                  </a:rPr>
                  <a:t>Vereinsausflüge</a:t>
                </a:r>
                <a:endParaRPr lang="de-DE" sz="800" kern="1200" dirty="0">
                  <a:solidFill>
                    <a:sysClr val="windowText" lastClr="000000"/>
                  </a:solidFill>
                </a:endParaRP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kern="1200" dirty="0">
                    <a:solidFill>
                      <a:sysClr val="windowText" lastClr="000000"/>
                    </a:solidFill>
                  </a:rPr>
                  <a:t>Saskia John</a:t>
                </a:r>
              </a:p>
            </p:txBody>
          </p:sp>
        </p:grpSp>
        <p:grpSp>
          <p:nvGrpSpPr>
            <p:cNvPr id="124" name="Gruppieren 123">
              <a:extLst>
                <a:ext uri="{FF2B5EF4-FFF2-40B4-BE49-F238E27FC236}">
                  <a16:creationId xmlns:a16="http://schemas.microsoft.com/office/drawing/2014/main" id="{1F4F66A1-397D-5F7B-115C-CF99E78F58C0}"/>
                </a:ext>
              </a:extLst>
            </p:cNvPr>
            <p:cNvGrpSpPr/>
            <p:nvPr/>
          </p:nvGrpSpPr>
          <p:grpSpPr>
            <a:xfrm>
              <a:off x="10129399" y="3925774"/>
              <a:ext cx="1081241" cy="540620"/>
              <a:chOff x="607468" y="3071930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126" name="Rechteck: abgerundete Ecken 125">
                <a:extLst>
                  <a:ext uri="{FF2B5EF4-FFF2-40B4-BE49-F238E27FC236}">
                    <a16:creationId xmlns:a16="http://schemas.microsoft.com/office/drawing/2014/main" id="{F44CE84C-A8B1-7E8A-C2FA-8060797CBBAF}"/>
                  </a:ext>
                </a:extLst>
              </p:cNvPr>
              <p:cNvSpPr/>
              <p:nvPr/>
            </p:nvSpPr>
            <p:spPr>
              <a:xfrm>
                <a:off x="607468" y="3071930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128" name="Rechteck: abgerundete Ecken 36">
                <a:extLst>
                  <a:ext uri="{FF2B5EF4-FFF2-40B4-BE49-F238E27FC236}">
                    <a16:creationId xmlns:a16="http://schemas.microsoft.com/office/drawing/2014/main" id="{97EE51B0-5500-6400-00AC-6D7CCF937688}"/>
                  </a:ext>
                </a:extLst>
              </p:cNvPr>
              <p:cNvSpPr txBox="1"/>
              <p:nvPr/>
            </p:nvSpPr>
            <p:spPr>
              <a:xfrm>
                <a:off x="633859" y="3098321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dirty="0">
                    <a:solidFill>
                      <a:sysClr val="windowText" lastClr="000000"/>
                    </a:solidFill>
                  </a:rPr>
                  <a:t>Speisen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dirty="0">
                    <a:solidFill>
                      <a:sysClr val="windowText" lastClr="000000"/>
                    </a:solidFill>
                  </a:rPr>
                  <a:t>Simone Strud</a:t>
                </a:r>
                <a:endParaRPr lang="de-DE" sz="800" kern="1200" dirty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129" name="Gruppieren 128">
              <a:extLst>
                <a:ext uri="{FF2B5EF4-FFF2-40B4-BE49-F238E27FC236}">
                  <a16:creationId xmlns:a16="http://schemas.microsoft.com/office/drawing/2014/main" id="{F88E068F-6A8B-8A85-D082-EB107FE03989}"/>
                </a:ext>
              </a:extLst>
            </p:cNvPr>
            <p:cNvGrpSpPr/>
            <p:nvPr/>
          </p:nvGrpSpPr>
          <p:grpSpPr>
            <a:xfrm>
              <a:off x="10124430" y="4691097"/>
              <a:ext cx="1081241" cy="540620"/>
              <a:chOff x="607468" y="3071930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130" name="Rechteck: abgerundete Ecken 129">
                <a:extLst>
                  <a:ext uri="{FF2B5EF4-FFF2-40B4-BE49-F238E27FC236}">
                    <a16:creationId xmlns:a16="http://schemas.microsoft.com/office/drawing/2014/main" id="{219290F9-75DD-5B8E-5A5D-69AD0649F4AD}"/>
                  </a:ext>
                </a:extLst>
              </p:cNvPr>
              <p:cNvSpPr/>
              <p:nvPr/>
            </p:nvSpPr>
            <p:spPr>
              <a:xfrm>
                <a:off x="607468" y="3071930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136" name="Rechteck: abgerundete Ecken 36">
                <a:extLst>
                  <a:ext uri="{FF2B5EF4-FFF2-40B4-BE49-F238E27FC236}">
                    <a16:creationId xmlns:a16="http://schemas.microsoft.com/office/drawing/2014/main" id="{2532AA2B-53C5-3CE1-64ED-782C93D8E5C7}"/>
                  </a:ext>
                </a:extLst>
              </p:cNvPr>
              <p:cNvSpPr txBox="1"/>
              <p:nvPr/>
            </p:nvSpPr>
            <p:spPr>
              <a:xfrm>
                <a:off x="633859" y="3098321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dirty="0">
                    <a:solidFill>
                      <a:sysClr val="windowText" lastClr="000000"/>
                    </a:solidFill>
                  </a:rPr>
                  <a:t>Auf- / Abbau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dirty="0">
                    <a:solidFill>
                      <a:sysClr val="windowText" lastClr="000000"/>
                    </a:solidFill>
                  </a:rPr>
                  <a:t>Jonathan Pfau</a:t>
                </a:r>
                <a:endParaRPr lang="de-DE" sz="800" kern="1200" dirty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73" name="Gruppieren 72">
              <a:extLst>
                <a:ext uri="{FF2B5EF4-FFF2-40B4-BE49-F238E27FC236}">
                  <a16:creationId xmlns:a16="http://schemas.microsoft.com/office/drawing/2014/main" id="{C54126B6-5466-B292-D8BC-E18B30677AC1}"/>
                </a:ext>
              </a:extLst>
            </p:cNvPr>
            <p:cNvGrpSpPr/>
            <p:nvPr/>
          </p:nvGrpSpPr>
          <p:grpSpPr>
            <a:xfrm>
              <a:off x="2003202" y="2404188"/>
              <a:ext cx="1081241" cy="540620"/>
              <a:chOff x="337158" y="2304248"/>
              <a:chExt cx="1081241" cy="540620"/>
            </a:xfrm>
            <a:solidFill>
              <a:schemeClr val="accent1"/>
            </a:solidFill>
          </p:grpSpPr>
          <p:sp>
            <p:nvSpPr>
              <p:cNvPr id="112" name="Rechteck: abgerundete Ecken 111">
                <a:extLst>
                  <a:ext uri="{FF2B5EF4-FFF2-40B4-BE49-F238E27FC236}">
                    <a16:creationId xmlns:a16="http://schemas.microsoft.com/office/drawing/2014/main" id="{4DAE24E5-F33E-62B1-29D2-41A3612617AD}"/>
                  </a:ext>
                </a:extLst>
              </p:cNvPr>
              <p:cNvSpPr/>
              <p:nvPr/>
            </p:nvSpPr>
            <p:spPr>
              <a:xfrm>
                <a:off x="337158" y="2304248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114" name="Rechteck: abgerundete Ecken 34">
                <a:extLst>
                  <a:ext uri="{FF2B5EF4-FFF2-40B4-BE49-F238E27FC236}">
                    <a16:creationId xmlns:a16="http://schemas.microsoft.com/office/drawing/2014/main" id="{3CF07DB6-9B03-6E76-3B24-0FE8AD902305}"/>
                  </a:ext>
                </a:extLst>
              </p:cNvPr>
              <p:cNvSpPr txBox="1"/>
              <p:nvPr/>
            </p:nvSpPr>
            <p:spPr>
              <a:xfrm>
                <a:off x="363549" y="2330639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985" tIns="6985" rIns="6985" bIns="698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1100" kern="1200" dirty="0"/>
                  <a:t>Finanzen</a:t>
                </a:r>
              </a:p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dirty="0"/>
                  <a:t>Norman Seibt</a:t>
                </a:r>
                <a:endParaRPr lang="de-DE" sz="800" kern="1200" dirty="0"/>
              </a:p>
            </p:txBody>
          </p:sp>
        </p:grpSp>
        <p:grpSp>
          <p:nvGrpSpPr>
            <p:cNvPr id="139" name="Gruppieren 138">
              <a:extLst>
                <a:ext uri="{FF2B5EF4-FFF2-40B4-BE49-F238E27FC236}">
                  <a16:creationId xmlns:a16="http://schemas.microsoft.com/office/drawing/2014/main" id="{2CB38AE6-D16C-6980-85C0-95E81D66EA7C}"/>
                </a:ext>
              </a:extLst>
            </p:cNvPr>
            <p:cNvGrpSpPr/>
            <p:nvPr/>
          </p:nvGrpSpPr>
          <p:grpSpPr>
            <a:xfrm>
              <a:off x="6005708" y="2412209"/>
              <a:ext cx="1081241" cy="540620"/>
              <a:chOff x="337158" y="2304248"/>
              <a:chExt cx="1081241" cy="540620"/>
            </a:xfrm>
            <a:solidFill>
              <a:schemeClr val="accent1"/>
            </a:solidFill>
          </p:grpSpPr>
          <p:sp>
            <p:nvSpPr>
              <p:cNvPr id="156" name="Rechteck: abgerundete Ecken 155">
                <a:extLst>
                  <a:ext uri="{FF2B5EF4-FFF2-40B4-BE49-F238E27FC236}">
                    <a16:creationId xmlns:a16="http://schemas.microsoft.com/office/drawing/2014/main" id="{7D2FB114-FD1C-4D56-375E-19DB22771E54}"/>
                  </a:ext>
                </a:extLst>
              </p:cNvPr>
              <p:cNvSpPr/>
              <p:nvPr/>
            </p:nvSpPr>
            <p:spPr>
              <a:xfrm>
                <a:off x="337158" y="2304248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157" name="Rechteck: abgerundete Ecken 34">
                <a:extLst>
                  <a:ext uri="{FF2B5EF4-FFF2-40B4-BE49-F238E27FC236}">
                    <a16:creationId xmlns:a16="http://schemas.microsoft.com/office/drawing/2014/main" id="{230C7E86-D827-42FE-2ADF-FD3B23998A92}"/>
                  </a:ext>
                </a:extLst>
              </p:cNvPr>
              <p:cNvSpPr txBox="1"/>
              <p:nvPr/>
            </p:nvSpPr>
            <p:spPr>
              <a:xfrm>
                <a:off x="363549" y="2330639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985" tIns="6985" rIns="6985" bIns="698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1100" kern="1200" dirty="0"/>
                  <a:t>Spielbetrieb</a:t>
                </a:r>
              </a:p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dirty="0"/>
                  <a:t>Heinz Voges</a:t>
                </a:r>
                <a:endParaRPr lang="de-DE" sz="800" kern="1200" dirty="0"/>
              </a:p>
            </p:txBody>
          </p:sp>
        </p:grpSp>
        <p:grpSp>
          <p:nvGrpSpPr>
            <p:cNvPr id="40" name="Gruppieren 39">
              <a:extLst>
                <a:ext uri="{FF2B5EF4-FFF2-40B4-BE49-F238E27FC236}">
                  <a16:creationId xmlns:a16="http://schemas.microsoft.com/office/drawing/2014/main" id="{62DDFF17-31BA-29C9-7F28-94FEB3AFFFC2}"/>
                </a:ext>
              </a:extLst>
            </p:cNvPr>
            <p:cNvGrpSpPr/>
            <p:nvPr/>
          </p:nvGrpSpPr>
          <p:grpSpPr>
            <a:xfrm>
              <a:off x="1993054" y="3197891"/>
              <a:ext cx="1081241" cy="540620"/>
              <a:chOff x="607468" y="3071930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47" name="Rechteck: abgerundete Ecken 46">
                <a:extLst>
                  <a:ext uri="{FF2B5EF4-FFF2-40B4-BE49-F238E27FC236}">
                    <a16:creationId xmlns:a16="http://schemas.microsoft.com/office/drawing/2014/main" id="{3AFFBCC9-7C93-5F39-B8D2-14DA3E67E55F}"/>
                  </a:ext>
                </a:extLst>
              </p:cNvPr>
              <p:cNvSpPr/>
              <p:nvPr/>
            </p:nvSpPr>
            <p:spPr>
              <a:xfrm>
                <a:off x="607468" y="3071930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53" name="Rechteck: abgerundete Ecken 36">
                <a:extLst>
                  <a:ext uri="{FF2B5EF4-FFF2-40B4-BE49-F238E27FC236}">
                    <a16:creationId xmlns:a16="http://schemas.microsoft.com/office/drawing/2014/main" id="{58735D13-124B-A819-43D4-E2ED58A033C9}"/>
                  </a:ext>
                </a:extLst>
              </p:cNvPr>
              <p:cNvSpPr txBox="1"/>
              <p:nvPr/>
            </p:nvSpPr>
            <p:spPr>
              <a:xfrm>
                <a:off x="633859" y="3098321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dirty="0">
                    <a:solidFill>
                      <a:sysClr val="windowText" lastClr="000000"/>
                    </a:solidFill>
                  </a:rPr>
                  <a:t>Mitgliederverwaltung</a:t>
                </a:r>
                <a:endParaRPr lang="de-DE" sz="900" kern="1200" dirty="0">
                  <a:solidFill>
                    <a:sysClr val="windowText" lastClr="000000"/>
                  </a:solidFill>
                </a:endParaRP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kern="1200" dirty="0">
                    <a:solidFill>
                      <a:sysClr val="windowText" lastClr="000000"/>
                    </a:solidFill>
                  </a:rPr>
                  <a:t>Michael Lockner</a:t>
                </a:r>
              </a:p>
            </p:txBody>
          </p:sp>
        </p:grpSp>
        <p:grpSp>
          <p:nvGrpSpPr>
            <p:cNvPr id="54" name="Gruppieren 53">
              <a:extLst>
                <a:ext uri="{FF2B5EF4-FFF2-40B4-BE49-F238E27FC236}">
                  <a16:creationId xmlns:a16="http://schemas.microsoft.com/office/drawing/2014/main" id="{6EE62A42-DC33-E3FC-B82E-420DF882A28A}"/>
                </a:ext>
              </a:extLst>
            </p:cNvPr>
            <p:cNvGrpSpPr/>
            <p:nvPr/>
          </p:nvGrpSpPr>
          <p:grpSpPr>
            <a:xfrm>
              <a:off x="1999353" y="3939552"/>
              <a:ext cx="1081241" cy="540620"/>
              <a:chOff x="607468" y="3839611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55" name="Rechteck: abgerundete Ecken 54">
                <a:extLst>
                  <a:ext uri="{FF2B5EF4-FFF2-40B4-BE49-F238E27FC236}">
                    <a16:creationId xmlns:a16="http://schemas.microsoft.com/office/drawing/2014/main" id="{AE81981A-204B-6776-4A09-D879C1A2BCA8}"/>
                  </a:ext>
                </a:extLst>
              </p:cNvPr>
              <p:cNvSpPr/>
              <p:nvPr/>
            </p:nvSpPr>
            <p:spPr>
              <a:xfrm>
                <a:off x="607468" y="3839611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58" name="Rechteck: abgerundete Ecken 38">
                <a:extLst>
                  <a:ext uri="{FF2B5EF4-FFF2-40B4-BE49-F238E27FC236}">
                    <a16:creationId xmlns:a16="http://schemas.microsoft.com/office/drawing/2014/main" id="{8BA575BF-13B1-3C3B-726D-58C2ADCFDA30}"/>
                  </a:ext>
                </a:extLst>
              </p:cNvPr>
              <p:cNvSpPr txBox="1"/>
              <p:nvPr/>
            </p:nvSpPr>
            <p:spPr>
              <a:xfrm>
                <a:off x="633859" y="3866002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dirty="0">
                    <a:solidFill>
                      <a:sysClr val="windowText" lastClr="000000"/>
                    </a:solidFill>
                  </a:rPr>
                  <a:t>Rechnungswesen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kern="1200" dirty="0">
                    <a:solidFill>
                      <a:schemeClr val="tx1"/>
                    </a:solidFill>
                  </a:rPr>
                  <a:t>Norman Seibt</a:t>
                </a:r>
              </a:p>
            </p:txBody>
          </p:sp>
        </p:grpSp>
        <p:grpSp>
          <p:nvGrpSpPr>
            <p:cNvPr id="63" name="Gruppieren 62">
              <a:extLst>
                <a:ext uri="{FF2B5EF4-FFF2-40B4-BE49-F238E27FC236}">
                  <a16:creationId xmlns:a16="http://schemas.microsoft.com/office/drawing/2014/main" id="{1C5A0A60-6421-D33C-EFB2-6C95F2746D3B}"/>
                </a:ext>
              </a:extLst>
            </p:cNvPr>
            <p:cNvGrpSpPr/>
            <p:nvPr/>
          </p:nvGrpSpPr>
          <p:grpSpPr>
            <a:xfrm>
              <a:off x="1999353" y="4694708"/>
              <a:ext cx="1081241" cy="540620"/>
              <a:chOff x="607468" y="4607293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64" name="Rechteck: abgerundete Ecken 63">
                <a:extLst>
                  <a:ext uri="{FF2B5EF4-FFF2-40B4-BE49-F238E27FC236}">
                    <a16:creationId xmlns:a16="http://schemas.microsoft.com/office/drawing/2014/main" id="{FA3E2727-D41F-AB47-8881-94CC12344B53}"/>
                  </a:ext>
                </a:extLst>
              </p:cNvPr>
              <p:cNvSpPr/>
              <p:nvPr/>
            </p:nvSpPr>
            <p:spPr>
              <a:xfrm>
                <a:off x="607468" y="4607293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65" name="Rechteck: abgerundete Ecken 40">
                <a:extLst>
                  <a:ext uri="{FF2B5EF4-FFF2-40B4-BE49-F238E27FC236}">
                    <a16:creationId xmlns:a16="http://schemas.microsoft.com/office/drawing/2014/main" id="{D2B563CD-ECFA-BBD2-F586-C44AB08BB3AB}"/>
                  </a:ext>
                </a:extLst>
              </p:cNvPr>
              <p:cNvSpPr txBox="1"/>
              <p:nvPr/>
            </p:nvSpPr>
            <p:spPr>
              <a:xfrm>
                <a:off x="633859" y="4633684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dirty="0">
                    <a:solidFill>
                      <a:sysClr val="windowText" lastClr="000000"/>
                    </a:solidFill>
                  </a:rPr>
                  <a:t>Platzkasse</a:t>
                </a:r>
                <a:endParaRPr lang="de-DE" sz="900" kern="1200" dirty="0">
                  <a:solidFill>
                    <a:sysClr val="windowText" lastClr="000000"/>
                  </a:solidFill>
                </a:endParaRP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kern="1200" dirty="0">
                    <a:solidFill>
                      <a:schemeClr val="tx1"/>
                    </a:solidFill>
                  </a:rPr>
                  <a:t>Heinz Mannsperger</a:t>
                </a:r>
              </a:p>
            </p:txBody>
          </p:sp>
        </p:grpSp>
        <p:grpSp>
          <p:nvGrpSpPr>
            <p:cNvPr id="71" name="Gruppieren 70">
              <a:extLst>
                <a:ext uri="{FF2B5EF4-FFF2-40B4-BE49-F238E27FC236}">
                  <a16:creationId xmlns:a16="http://schemas.microsoft.com/office/drawing/2014/main" id="{D4D1426C-8FE0-883E-A97F-F9C75D828152}"/>
                </a:ext>
              </a:extLst>
            </p:cNvPr>
            <p:cNvGrpSpPr/>
            <p:nvPr/>
          </p:nvGrpSpPr>
          <p:grpSpPr>
            <a:xfrm>
              <a:off x="1988123" y="5386123"/>
              <a:ext cx="1081241" cy="540620"/>
              <a:chOff x="607468" y="4607293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144" name="Rechteck: abgerundete Ecken 143">
                <a:extLst>
                  <a:ext uri="{FF2B5EF4-FFF2-40B4-BE49-F238E27FC236}">
                    <a16:creationId xmlns:a16="http://schemas.microsoft.com/office/drawing/2014/main" id="{0FD6D37A-1EE5-9DDC-B787-0F4168C7423E}"/>
                  </a:ext>
                </a:extLst>
              </p:cNvPr>
              <p:cNvSpPr/>
              <p:nvPr/>
            </p:nvSpPr>
            <p:spPr>
              <a:xfrm>
                <a:off x="607468" y="4607293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146" name="Rechteck: abgerundete Ecken 40">
                <a:extLst>
                  <a:ext uri="{FF2B5EF4-FFF2-40B4-BE49-F238E27FC236}">
                    <a16:creationId xmlns:a16="http://schemas.microsoft.com/office/drawing/2014/main" id="{825ED878-0A52-3DA7-2428-8DBC95ACF28D}"/>
                  </a:ext>
                </a:extLst>
              </p:cNvPr>
              <p:cNvSpPr txBox="1"/>
              <p:nvPr/>
            </p:nvSpPr>
            <p:spPr>
              <a:xfrm>
                <a:off x="633859" y="4633684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kern="1200" dirty="0">
                    <a:solidFill>
                      <a:sysClr val="windowText" lastClr="000000"/>
                    </a:solidFill>
                  </a:rPr>
                  <a:t>Helferstunden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kern="1200" dirty="0">
                    <a:solidFill>
                      <a:schemeClr val="tx1"/>
                    </a:solidFill>
                  </a:rPr>
                  <a:t>Saskia John</a:t>
                </a:r>
              </a:p>
            </p:txBody>
          </p:sp>
        </p:grpSp>
        <p:grpSp>
          <p:nvGrpSpPr>
            <p:cNvPr id="51" name="Gruppieren 50">
              <a:extLst>
                <a:ext uri="{FF2B5EF4-FFF2-40B4-BE49-F238E27FC236}">
                  <a16:creationId xmlns:a16="http://schemas.microsoft.com/office/drawing/2014/main" id="{E4341BE5-6CBF-2A48-DCD6-78DE34DAC562}"/>
                </a:ext>
              </a:extLst>
            </p:cNvPr>
            <p:cNvGrpSpPr/>
            <p:nvPr/>
          </p:nvGrpSpPr>
          <p:grpSpPr>
            <a:xfrm>
              <a:off x="8317307" y="1277655"/>
              <a:ext cx="1139233" cy="540620"/>
              <a:chOff x="2130537" y="3867226"/>
              <a:chExt cx="1081241" cy="540620"/>
            </a:xfrm>
            <a:solidFill>
              <a:schemeClr val="accent3">
                <a:lumMod val="20000"/>
                <a:lumOff val="80000"/>
              </a:schemeClr>
            </a:solidFill>
          </p:grpSpPr>
          <p:sp>
            <p:nvSpPr>
              <p:cNvPr id="52" name="Rechteck: abgerundete Ecken 51">
                <a:extLst>
                  <a:ext uri="{FF2B5EF4-FFF2-40B4-BE49-F238E27FC236}">
                    <a16:creationId xmlns:a16="http://schemas.microsoft.com/office/drawing/2014/main" id="{515A6195-67E0-5B7F-6D5B-AEB5291BA975}"/>
                  </a:ext>
                </a:extLst>
              </p:cNvPr>
              <p:cNvSpPr/>
              <p:nvPr/>
            </p:nvSpPr>
            <p:spPr>
              <a:xfrm>
                <a:off x="2130537" y="3867226"/>
                <a:ext cx="1081241" cy="540620"/>
              </a:xfrm>
              <a:prstGeom prst="round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67" name="Rechteck: abgerundete Ecken 46">
                <a:extLst>
                  <a:ext uri="{FF2B5EF4-FFF2-40B4-BE49-F238E27FC236}">
                    <a16:creationId xmlns:a16="http://schemas.microsoft.com/office/drawing/2014/main" id="{D6A96C8B-3662-A78F-CEA9-3FF4676BE1BB}"/>
                  </a:ext>
                </a:extLst>
              </p:cNvPr>
              <p:cNvSpPr txBox="1"/>
              <p:nvPr/>
            </p:nvSpPr>
            <p:spPr>
              <a:xfrm>
                <a:off x="2250089" y="3890332"/>
                <a:ext cx="815761" cy="487838"/>
              </a:xfrm>
              <a:prstGeom prst="rect">
                <a:avLst/>
              </a:prstGeom>
              <a:grpFill/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1100" dirty="0">
                    <a:solidFill>
                      <a:sysClr val="windowText" lastClr="000000"/>
                    </a:solidFill>
                  </a:rPr>
                  <a:t>Kassenprüfung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kern="1200" dirty="0">
                    <a:solidFill>
                      <a:sysClr val="windowText" lastClr="000000"/>
                    </a:solidFill>
                  </a:rPr>
                  <a:t>Stefan Eisenhauer 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dirty="0">
                    <a:solidFill>
                      <a:sysClr val="windowText" lastClr="000000"/>
                    </a:solidFill>
                  </a:rPr>
                  <a:t>Reinhard Schmid</a:t>
                </a:r>
                <a:endParaRPr lang="de-DE" sz="900" kern="1200" dirty="0">
                  <a:solidFill>
                    <a:sysClr val="windowText" lastClr="000000"/>
                  </a:solidFill>
                </a:endParaRPr>
              </a:p>
            </p:txBody>
          </p:sp>
        </p:grpSp>
        <p:cxnSp>
          <p:nvCxnSpPr>
            <p:cNvPr id="68" name="Gerader Verbinder 67">
              <a:extLst>
                <a:ext uri="{FF2B5EF4-FFF2-40B4-BE49-F238E27FC236}">
                  <a16:creationId xmlns:a16="http://schemas.microsoft.com/office/drawing/2014/main" id="{7B2CA158-D356-5AFC-B5D4-7DE7A7FAD2C8}"/>
                </a:ext>
              </a:extLst>
            </p:cNvPr>
            <p:cNvCxnSpPr>
              <a:cxnSpLocks/>
            </p:cNvCxnSpPr>
            <p:nvPr/>
          </p:nvCxnSpPr>
          <p:spPr>
            <a:xfrm>
              <a:off x="7260072" y="1073090"/>
              <a:ext cx="0" cy="466003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6" name="Gruppieren 105">
              <a:extLst>
                <a:ext uri="{FF2B5EF4-FFF2-40B4-BE49-F238E27FC236}">
                  <a16:creationId xmlns:a16="http://schemas.microsoft.com/office/drawing/2014/main" id="{806065FF-21EE-CC79-C640-B52B8DEA3694}"/>
                </a:ext>
              </a:extLst>
            </p:cNvPr>
            <p:cNvGrpSpPr/>
            <p:nvPr/>
          </p:nvGrpSpPr>
          <p:grpSpPr>
            <a:xfrm>
              <a:off x="6698190" y="627923"/>
              <a:ext cx="1081241" cy="540620"/>
              <a:chOff x="3551148" y="1204"/>
              <a:chExt cx="1081241" cy="540620"/>
            </a:xfrm>
          </p:grpSpPr>
          <p:sp>
            <p:nvSpPr>
              <p:cNvPr id="107" name="Rechteck: abgerundete Ecken 106">
                <a:extLst>
                  <a:ext uri="{FF2B5EF4-FFF2-40B4-BE49-F238E27FC236}">
                    <a16:creationId xmlns:a16="http://schemas.microsoft.com/office/drawing/2014/main" id="{9C02BB4C-D4F4-379A-136C-5C3AE48DCF84}"/>
                  </a:ext>
                </a:extLst>
              </p:cNvPr>
              <p:cNvSpPr/>
              <p:nvPr/>
            </p:nvSpPr>
            <p:spPr>
              <a:xfrm>
                <a:off x="3551148" y="1204"/>
                <a:ext cx="1081241" cy="540620"/>
              </a:xfrm>
              <a:prstGeom prst="roundRect">
                <a:avLst/>
              </a:prstGeom>
              <a:solidFill>
                <a:srgbClr val="023E84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108" name="Rechteck: abgerundete Ecken 28">
                <a:extLst>
                  <a:ext uri="{FF2B5EF4-FFF2-40B4-BE49-F238E27FC236}">
                    <a16:creationId xmlns:a16="http://schemas.microsoft.com/office/drawing/2014/main" id="{604D89DD-7BB9-4E7B-2594-41C650FAADD2}"/>
                  </a:ext>
                </a:extLst>
              </p:cNvPr>
              <p:cNvSpPr txBox="1"/>
              <p:nvPr/>
            </p:nvSpPr>
            <p:spPr>
              <a:xfrm>
                <a:off x="3577539" y="27595"/>
                <a:ext cx="1028459" cy="48783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kern="1200" dirty="0"/>
                  <a:t>Vorstand Finanzen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dirty="0"/>
                  <a:t>Norman Seibt</a:t>
                </a:r>
                <a:endParaRPr lang="de-DE" sz="800" kern="1200" dirty="0"/>
              </a:p>
            </p:txBody>
          </p:sp>
        </p:grpSp>
        <p:grpSp>
          <p:nvGrpSpPr>
            <p:cNvPr id="44" name="Gruppieren 43">
              <a:extLst>
                <a:ext uri="{FF2B5EF4-FFF2-40B4-BE49-F238E27FC236}">
                  <a16:creationId xmlns:a16="http://schemas.microsoft.com/office/drawing/2014/main" id="{F8EA64BB-F4DD-FFA2-9805-767BEFDAD5EF}"/>
                </a:ext>
              </a:extLst>
            </p:cNvPr>
            <p:cNvGrpSpPr/>
            <p:nvPr/>
          </p:nvGrpSpPr>
          <p:grpSpPr>
            <a:xfrm>
              <a:off x="709567" y="4694707"/>
              <a:ext cx="1081241" cy="540620"/>
              <a:chOff x="607468" y="4607293"/>
              <a:chExt cx="1081241" cy="54062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45" name="Rechteck: abgerundete Ecken 44">
                <a:extLst>
                  <a:ext uri="{FF2B5EF4-FFF2-40B4-BE49-F238E27FC236}">
                    <a16:creationId xmlns:a16="http://schemas.microsoft.com/office/drawing/2014/main" id="{932E36D7-ABDE-EA20-A13C-4E1089D4ADCB}"/>
                  </a:ext>
                </a:extLst>
              </p:cNvPr>
              <p:cNvSpPr/>
              <p:nvPr/>
            </p:nvSpPr>
            <p:spPr>
              <a:xfrm>
                <a:off x="607468" y="4607293"/>
                <a:ext cx="1081241" cy="54062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de-DE"/>
              </a:p>
            </p:txBody>
          </p:sp>
          <p:sp>
            <p:nvSpPr>
              <p:cNvPr id="50" name="Rechteck: abgerundete Ecken 40">
                <a:extLst>
                  <a:ext uri="{FF2B5EF4-FFF2-40B4-BE49-F238E27FC236}">
                    <a16:creationId xmlns:a16="http://schemas.microsoft.com/office/drawing/2014/main" id="{35AF546D-3B7B-64DE-1A28-E0D5027A4F06}"/>
                  </a:ext>
                </a:extLst>
              </p:cNvPr>
              <p:cNvSpPr txBox="1"/>
              <p:nvPr/>
            </p:nvSpPr>
            <p:spPr>
              <a:xfrm>
                <a:off x="633859" y="4633684"/>
                <a:ext cx="1028459" cy="48783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900" kern="1200" dirty="0">
                    <a:solidFill>
                      <a:sysClr val="windowText" lastClr="000000"/>
                    </a:solidFill>
                  </a:rPr>
                  <a:t>Aktive II</a:t>
                </a:r>
              </a:p>
              <a:p>
                <a:pPr marL="0" lvl="0" indent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de-DE" sz="800" kern="1200" dirty="0">
                    <a:solidFill>
                      <a:schemeClr val="tx1"/>
                    </a:solidFill>
                  </a:rPr>
                  <a:t>Sven Graf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89606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</Words>
  <Application>Microsoft Macintosh PowerPoint</Application>
  <PresentationFormat>Breitbild</PresentationFormat>
  <Paragraphs>86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Norman Seibt</dc:creator>
  <cp:lastModifiedBy>maya deufel</cp:lastModifiedBy>
  <cp:revision>32</cp:revision>
  <cp:lastPrinted>2024-02-08T07:15:38Z</cp:lastPrinted>
  <dcterms:created xsi:type="dcterms:W3CDTF">2024-02-07T18:34:50Z</dcterms:created>
  <dcterms:modified xsi:type="dcterms:W3CDTF">2025-09-09T12:09:27Z</dcterms:modified>
</cp:coreProperties>
</file>